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handoutMasterIdLst>
    <p:handoutMasterId r:id="rId54"/>
  </p:handoutMasterIdLst>
  <p:sldIdLst>
    <p:sldId id="257" r:id="rId2"/>
    <p:sldId id="262" r:id="rId3"/>
    <p:sldId id="264" r:id="rId4"/>
    <p:sldId id="265" r:id="rId5"/>
    <p:sldId id="279" r:id="rId6"/>
    <p:sldId id="278" r:id="rId7"/>
    <p:sldId id="267" r:id="rId8"/>
    <p:sldId id="268" r:id="rId9"/>
    <p:sldId id="270" r:id="rId10"/>
    <p:sldId id="266" r:id="rId11"/>
    <p:sldId id="269" r:id="rId12"/>
    <p:sldId id="271" r:id="rId13"/>
    <p:sldId id="263" r:id="rId14"/>
    <p:sldId id="274" r:id="rId15"/>
    <p:sldId id="275" r:id="rId16"/>
    <p:sldId id="276" r:id="rId17"/>
    <p:sldId id="272" r:id="rId18"/>
    <p:sldId id="277" r:id="rId19"/>
    <p:sldId id="273" r:id="rId20"/>
    <p:sldId id="280" r:id="rId21"/>
    <p:sldId id="281" r:id="rId22"/>
    <p:sldId id="282" r:id="rId23"/>
    <p:sldId id="283" r:id="rId24"/>
    <p:sldId id="284" r:id="rId25"/>
    <p:sldId id="288" r:id="rId26"/>
    <p:sldId id="285" r:id="rId27"/>
    <p:sldId id="286" r:id="rId28"/>
    <p:sldId id="289" r:id="rId29"/>
    <p:sldId id="290" r:id="rId30"/>
    <p:sldId id="291" r:id="rId31"/>
    <p:sldId id="287" r:id="rId32"/>
    <p:sldId id="292" r:id="rId33"/>
    <p:sldId id="293" r:id="rId34"/>
    <p:sldId id="294" r:id="rId35"/>
    <p:sldId id="302" r:id="rId36"/>
    <p:sldId id="295" r:id="rId37"/>
    <p:sldId id="303" r:id="rId38"/>
    <p:sldId id="296" r:id="rId39"/>
    <p:sldId id="297" r:id="rId40"/>
    <p:sldId id="298" r:id="rId41"/>
    <p:sldId id="300" r:id="rId42"/>
    <p:sldId id="299" r:id="rId43"/>
    <p:sldId id="301" r:id="rId44"/>
    <p:sldId id="304" r:id="rId45"/>
    <p:sldId id="305" r:id="rId46"/>
    <p:sldId id="306" r:id="rId47"/>
    <p:sldId id="307" r:id="rId48"/>
    <p:sldId id="308" r:id="rId49"/>
    <p:sldId id="309" r:id="rId50"/>
    <p:sldId id="310" r:id="rId51"/>
    <p:sldId id="31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EBBE5E-52FE-555C-3AFA-06EAE8A60A39}" name="Hyman, Shane" initials="HS" userId="S::shane.t.hyman@corteva.com::6480e616-18b5-4fc3-b8ec-313033e272c4" providerId="AD"/>
  <p188:author id="{D6808476-DD81-8251-5E1A-B4F26E3A8F81}" name="Carroll, Rachel" initials="CR" userId="S::rachel.carroll-1@corteva.com::df2c1e9c-80d6-4789-a939-04574c790a9d" providerId="AD"/>
  <p188:author id="{6825BAA8-A541-35A0-7CA2-556AE98283FB}" name="Scherder, Eric" initials="SE" userId="S::eric.scherder@corteva.com::c2efef40-af39-4c1a-854d-965db868ae7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8B"/>
    <a:srgbClr val="43B02A"/>
    <a:srgbClr val="CCE2FA"/>
    <a:srgbClr val="CEE4FC"/>
    <a:srgbClr val="D5E5F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86" autoAdjust="0"/>
    <p:restoredTop sz="84896" autoAdjust="0"/>
  </p:normalViewPr>
  <p:slideViewPr>
    <p:cSldViewPr snapToGrid="0">
      <p:cViewPr varScale="1">
        <p:scale>
          <a:sx n="93" d="100"/>
          <a:sy n="93" d="100"/>
        </p:scale>
        <p:origin x="912"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Enlist</a:t>
            </a:r>
            <a:r>
              <a:rPr lang="en-US" sz="1862" b="0" i="0" u="none" strike="noStrike" baseline="30000" dirty="0">
                <a:effectLst/>
              </a:rPr>
              <a:t>®</a:t>
            </a:r>
            <a:r>
              <a:rPr lang="en-US" dirty="0">
                <a:solidFill>
                  <a:schemeClr val="tx1"/>
                </a:solidFill>
              </a:rPr>
              <a:t> </a:t>
            </a:r>
            <a:r>
              <a:rPr lang="en-US" dirty="0" err="1">
                <a:solidFill>
                  <a:schemeClr val="tx1"/>
                </a:solidFill>
              </a:rPr>
              <a:t>Traited</a:t>
            </a:r>
            <a:r>
              <a:rPr lang="en-US" baseline="0" dirty="0">
                <a:solidFill>
                  <a:schemeClr val="tx1"/>
                </a:solidFill>
              </a:rPr>
              <a:t> Acres Trajectory</a:t>
            </a:r>
          </a:p>
          <a:p>
            <a:pPr>
              <a:defRPr>
                <a:solidFill>
                  <a:schemeClr val="tx1"/>
                </a:solidFill>
              </a:defRPr>
            </a:pPr>
            <a:r>
              <a:rPr lang="en-US" baseline="0" dirty="0">
                <a:solidFill>
                  <a:schemeClr val="tx1"/>
                </a:solidFill>
              </a:rPr>
              <a:t>(MM Acres)</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41275" cap="rnd">
              <a:solidFill>
                <a:schemeClr val="accent1"/>
              </a:solidFill>
              <a:round/>
            </a:ln>
            <a:effectLst/>
          </c:spPr>
          <c:marker>
            <c:symbol val="circle"/>
            <c:size val="5"/>
            <c:spPr>
              <a:solidFill>
                <a:schemeClr val="tx1"/>
              </a:solidFill>
              <a:ln w="66675">
                <a:solidFill>
                  <a:schemeClr val="accent1"/>
                </a:solidFill>
              </a:ln>
              <a:effectLst/>
            </c:spPr>
          </c:marker>
          <c:cat>
            <c:numRef>
              <c:f>Sheet1!$A$2:$A$10</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Sheet1!$B$2:$B$10</c:f>
              <c:numCache>
                <c:formatCode>General</c:formatCode>
                <c:ptCount val="9"/>
                <c:pt idx="0">
                  <c:v>0.4</c:v>
                </c:pt>
                <c:pt idx="1">
                  <c:v>1.5</c:v>
                </c:pt>
                <c:pt idx="2">
                  <c:v>5.6</c:v>
                </c:pt>
                <c:pt idx="3">
                  <c:v>22.2</c:v>
                </c:pt>
                <c:pt idx="4">
                  <c:v>31.7</c:v>
                </c:pt>
                <c:pt idx="5">
                  <c:v>41</c:v>
                </c:pt>
                <c:pt idx="6">
                  <c:v>53</c:v>
                </c:pt>
                <c:pt idx="7">
                  <c:v>58</c:v>
                </c:pt>
                <c:pt idx="8">
                  <c:v>68</c:v>
                </c:pt>
              </c:numCache>
            </c:numRef>
          </c:val>
          <c:smooth val="0"/>
          <c:extLst>
            <c:ext xmlns:c16="http://schemas.microsoft.com/office/drawing/2014/chart" uri="{C3380CC4-5D6E-409C-BE32-E72D297353CC}">
              <c16:uniqueId val="{00000000-225F-4495-9BAE-2AAAF0768DD8}"/>
            </c:ext>
          </c:extLst>
        </c:ser>
        <c:dLbls>
          <c:showLegendKey val="0"/>
          <c:showVal val="0"/>
          <c:showCatName val="0"/>
          <c:showSerName val="0"/>
          <c:showPercent val="0"/>
          <c:showBubbleSize val="0"/>
        </c:dLbls>
        <c:marker val="1"/>
        <c:smooth val="0"/>
        <c:axId val="1093850032"/>
        <c:axId val="1093853968"/>
      </c:lineChart>
      <c:catAx>
        <c:axId val="109385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580000" spcFirstLastPara="1" vertOverflow="ellipsis" wrap="square" anchor="ctr" anchorCtr="0"/>
          <a:lstStyle/>
          <a:p>
            <a:pPr>
              <a:defRPr sz="1400" b="0" i="0" u="none" strike="noStrike" kern="1200" baseline="0">
                <a:solidFill>
                  <a:schemeClr val="tx1"/>
                </a:solidFill>
                <a:latin typeface="+mn-lt"/>
                <a:ea typeface="+mn-ea"/>
                <a:cs typeface="+mn-cs"/>
              </a:defRPr>
            </a:pPr>
            <a:endParaRPr lang="en-US"/>
          </a:p>
        </c:txPr>
        <c:crossAx val="1093853968"/>
        <c:crosses val="autoZero"/>
        <c:auto val="1"/>
        <c:lblAlgn val="ctr"/>
        <c:lblOffset val="100"/>
        <c:noMultiLvlLbl val="0"/>
      </c:catAx>
      <c:valAx>
        <c:axId val="109385396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093850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solidFill>
        <a:srgbClr val="007985"/>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Relative volatility</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Pt>
            <c:idx val="0"/>
            <c:invertIfNegative val="0"/>
            <c:bubble3D val="0"/>
            <c:spPr>
              <a:solidFill>
                <a:schemeClr val="bg2">
                  <a:lumMod val="65000"/>
                </a:schemeClr>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7EE7-4F30-83CD-F599BF7529B2}"/>
              </c:ext>
            </c:extLst>
          </c:dPt>
          <c:dPt>
            <c:idx val="1"/>
            <c:invertIfNegative val="0"/>
            <c:bubble3D val="0"/>
            <c:spPr>
              <a:solidFill>
                <a:schemeClr val="accent3"/>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7EE7-4F30-83CD-F599BF7529B2}"/>
              </c:ext>
            </c:extLst>
          </c:dPt>
          <c:dLbls>
            <c:dLbl>
              <c:idx val="0"/>
              <c:layout>
                <c:manualLayout>
                  <c:x val="0"/>
                  <c:y val="0.11943676006419279"/>
                </c:manualLayout>
              </c:layout>
              <c:tx>
                <c:rich>
                  <a:bodyPr/>
                  <a:lstStyle/>
                  <a:p>
                    <a:fld id="{EBB42190-431B-4A20-844C-F382D08F29F0}" type="VALUE">
                      <a:rPr lang="en-US" b="1" smtClean="0">
                        <a:solidFill>
                          <a:schemeClr val="bg1"/>
                        </a:solidFill>
                      </a:rPr>
                      <a:pPr/>
                      <a:t>[VALUE]</a:t>
                    </a:fld>
                    <a:r>
                      <a:rPr lang="en-US" b="1" dirty="0">
                        <a:solidFill>
                          <a:schemeClr val="bg1"/>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EE7-4F30-83CD-F599BF7529B2}"/>
                </c:ext>
              </c:extLst>
            </c:dLbl>
            <c:dLbl>
              <c:idx val="1"/>
              <c:layout>
                <c:manualLayout>
                  <c:x val="3.9685902350622283E-2"/>
                  <c:y val="-3.1849802683784754E-2"/>
                </c:manualLayout>
              </c:layout>
              <c:tx>
                <c:rich>
                  <a:bodyPr/>
                  <a:lstStyle/>
                  <a:p>
                    <a:fld id="{88EE06CD-66C4-4BBE-B1DF-339833B6A633}" type="VALUE">
                      <a:rPr lang="en-US" sz="2000" b="1" smtClean="0">
                        <a:solidFill>
                          <a:srgbClr val="017E93"/>
                        </a:solidFill>
                      </a:rPr>
                      <a:pPr/>
                      <a:t>[VALUE]</a:t>
                    </a:fld>
                    <a:r>
                      <a:rPr lang="en-US" sz="2000" b="1" dirty="0">
                        <a:solidFill>
                          <a:srgbClr val="017E93"/>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EE7-4F30-83CD-F599BF7529B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BAPMA Dicamba + Glyphosate</c:v>
                </c:pt>
                <c:pt idx="1">
                  <c:v>Enlist Duo® herbicide with Colex-D® technology</c:v>
                </c:pt>
              </c:strCache>
            </c:strRef>
          </c:cat>
          <c:val>
            <c:numRef>
              <c:f>Sheet1!$B$2:$B$3</c:f>
              <c:numCache>
                <c:formatCode>General</c:formatCode>
                <c:ptCount val="2"/>
                <c:pt idx="0">
                  <c:v>100</c:v>
                </c:pt>
                <c:pt idx="1">
                  <c:v>1.47</c:v>
                </c:pt>
              </c:numCache>
            </c:numRef>
          </c:val>
          <c:extLst>
            <c:ext xmlns:c16="http://schemas.microsoft.com/office/drawing/2014/chart" uri="{C3380CC4-5D6E-409C-BE32-E72D297353CC}">
              <c16:uniqueId val="{00000004-7EE7-4F30-83CD-F599BF7529B2}"/>
            </c:ext>
          </c:extLst>
        </c:ser>
        <c:dLbls>
          <c:showLegendKey val="0"/>
          <c:showVal val="0"/>
          <c:showCatName val="0"/>
          <c:showSerName val="0"/>
          <c:showPercent val="0"/>
          <c:showBubbleSize val="0"/>
        </c:dLbls>
        <c:gapWidth val="150"/>
        <c:shape val="box"/>
        <c:axId val="518520240"/>
        <c:axId val="518517496"/>
        <c:axId val="0"/>
      </c:bar3DChart>
      <c:catAx>
        <c:axId val="5185202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518517496"/>
        <c:crosses val="autoZero"/>
        <c:auto val="1"/>
        <c:lblAlgn val="ctr"/>
        <c:lblOffset val="100"/>
        <c:noMultiLvlLbl val="0"/>
      </c:catAx>
      <c:valAx>
        <c:axId val="518517496"/>
        <c:scaling>
          <c:orientation val="minMax"/>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1600" b="1" i="0" u="none" strike="noStrike" kern="1200" cap="all" baseline="0">
                    <a:solidFill>
                      <a:schemeClr val="lt1">
                        <a:lumMod val="85000"/>
                      </a:schemeClr>
                    </a:solidFill>
                    <a:latin typeface="+mn-lt"/>
                    <a:ea typeface="+mn-ea"/>
                    <a:cs typeface="+mn-cs"/>
                  </a:defRPr>
                </a:pPr>
                <a:r>
                  <a:rPr lang="en-US" sz="1600"/>
                  <a:t>Relative volatility, %</a:t>
                </a:r>
              </a:p>
            </c:rich>
          </c:tx>
          <c:overlay val="0"/>
          <c:spPr>
            <a:noFill/>
            <a:ln>
              <a:noFill/>
            </a:ln>
            <a:effectLst/>
          </c:spPr>
          <c:txPr>
            <a:bodyPr rot="-5400000" spcFirstLastPara="1" vertOverflow="ellipsis" vert="horz" wrap="square" anchor="ctr" anchorCtr="1"/>
            <a:lstStyle/>
            <a:p>
              <a:pPr>
                <a:defRPr sz="16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crossAx val="51852024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59144E-5B60-41F7-A749-2E6E64E8C92D}" type="datetimeFigureOut">
              <a:rPr lang="en-US" smtClean="0">
                <a:latin typeface="Arial" panose="020B0604020202020204" pitchFamily="34" charset="0"/>
              </a:rPr>
              <a:t>6/12/2023</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68061C-AB11-4B68-BB3A-348085E6FAE8}"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3777011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AE0CE119-1982-3E41-A3D6-B044E1F5236C}" type="datetimeFigureOut">
              <a:rPr lang="en-US" smtClean="0"/>
              <a:pPr/>
              <a:t>6/12/2023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2BAF9361-6107-A241-8394-0EE6DD3E3D22}" type="slidenum">
              <a:rPr lang="en-US" smtClean="0"/>
              <a:pPr/>
              <a:t>‹#›</a:t>
            </a:fld>
            <a:endParaRPr lang="en-US" dirty="0"/>
          </a:p>
        </p:txBody>
      </p:sp>
    </p:spTree>
    <p:extLst>
      <p:ext uri="{BB962C8B-B14F-4D97-AF65-F5344CB8AC3E}">
        <p14:creationId xmlns:p14="http://schemas.microsoft.com/office/powerpoint/2010/main" val="782488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F9361-6107-A241-8394-0EE6DD3E3D22}" type="slidenum">
              <a:rPr lang="en-US" smtClean="0"/>
              <a:pPr/>
              <a:t>18</a:t>
            </a:fld>
            <a:endParaRPr lang="en-US" dirty="0"/>
          </a:p>
        </p:txBody>
      </p:sp>
    </p:spTree>
    <p:extLst>
      <p:ext uri="{BB962C8B-B14F-4D97-AF65-F5344CB8AC3E}">
        <p14:creationId xmlns:p14="http://schemas.microsoft.com/office/powerpoint/2010/main" val="2040865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oybeanTitle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t="7802" b="7802"/>
          <a:stretch/>
        </p:blipFill>
        <p:spPr>
          <a:xfrm>
            <a:off x="1" y="0"/>
            <a:ext cx="12192000" cy="6858000"/>
          </a:xfrm>
          <a:prstGeom prst="rect">
            <a:avLst/>
          </a:prstGeom>
        </p:spPr>
      </p:pic>
      <p:sp>
        <p:nvSpPr>
          <p:cNvPr id="4" name="Rectangle 3">
            <a:extLst>
              <a:ext uri="{FF2B5EF4-FFF2-40B4-BE49-F238E27FC236}">
                <a16:creationId xmlns:a16="http://schemas.microsoft.com/office/drawing/2014/main" id="{BB46B716-CDC9-4623-AE0C-89F792E02B4B}"/>
              </a:ext>
            </a:extLst>
          </p:cNvPr>
          <p:cNvSpPr/>
          <p:nvPr userDrawn="1"/>
        </p:nvSpPr>
        <p:spPr bwMode="auto">
          <a:xfrm>
            <a:off x="0" y="1484671"/>
            <a:ext cx="12192000" cy="4864745"/>
          </a:xfrm>
          <a:prstGeom prst="rect">
            <a:avLst/>
          </a:prstGeom>
          <a:gradFill>
            <a:gsLst>
              <a:gs pos="0">
                <a:srgbClr val="00778B">
                  <a:alpha val="0"/>
                </a:srgbClr>
              </a:gs>
              <a:gs pos="38000">
                <a:srgbClr val="00778B">
                  <a:alpha val="75000"/>
                </a:srgb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6" name="Rectangle 3"/>
          <p:cNvSpPr>
            <a:spLocks noGrp="1" noChangeArrowheads="1"/>
          </p:cNvSpPr>
          <p:nvPr>
            <p:ph type="subTitle" idx="1" hasCustomPrompt="1"/>
          </p:nvPr>
        </p:nvSpPr>
        <p:spPr>
          <a:xfrm>
            <a:off x="637119" y="5187323"/>
            <a:ext cx="10949515" cy="600075"/>
          </a:xfrm>
          <a:prstGeom prst="rect">
            <a:avLst/>
          </a:prstGeom>
        </p:spPr>
        <p:txBody>
          <a:bodyPr anchor="t" anchorCtr="0"/>
          <a:lstStyle>
            <a:lvl1pPr marL="0" indent="0">
              <a:lnSpc>
                <a:spcPts val="2200"/>
              </a:lnSpc>
              <a:spcBef>
                <a:spcPts val="0"/>
              </a:spcBef>
              <a:buNone/>
              <a:defRPr sz="2000" b="1" baseline="0">
                <a:solidFill>
                  <a:schemeClr val="bg2"/>
                </a:solidFill>
              </a:defRPr>
            </a:lvl1pPr>
          </a:lstStyle>
          <a:p>
            <a:r>
              <a:rPr lang="en-US" dirty="0"/>
              <a:t>Click to edit subtitle</a:t>
            </a:r>
          </a:p>
        </p:txBody>
      </p:sp>
      <p:sp>
        <p:nvSpPr>
          <p:cNvPr id="7" name="Rectangle 2"/>
          <p:cNvSpPr>
            <a:spLocks noGrp="1" noChangeArrowheads="1"/>
          </p:cNvSpPr>
          <p:nvPr>
            <p:ph type="ctrTitle" hasCustomPrompt="1"/>
          </p:nvPr>
        </p:nvSpPr>
        <p:spPr>
          <a:xfrm>
            <a:off x="644606" y="4154778"/>
            <a:ext cx="10928124" cy="1032545"/>
          </a:xfrm>
          <a:prstGeom prst="rect">
            <a:avLst/>
          </a:prstGeom>
        </p:spPr>
        <p:txBody>
          <a:bodyPr anchor="t"/>
          <a:lstStyle>
            <a:lvl1pPr>
              <a:lnSpc>
                <a:spcPts val="3200"/>
              </a:lnSpc>
              <a:defRPr lang="en-US" sz="3200" cap="all" baseline="0" dirty="0">
                <a:solidFill>
                  <a:schemeClr val="bg1"/>
                </a:solidFill>
                <a:latin typeface="Arial Black" panose="020B0A04020102020204" pitchFamily="34" charset="0"/>
              </a:defRPr>
            </a:lvl1pPr>
          </a:lstStyle>
          <a:p>
            <a:r>
              <a:rPr lang="en-US" dirty="0"/>
              <a:t>Click To Edit Master Title</a:t>
            </a:r>
          </a:p>
        </p:txBody>
      </p:sp>
      <p:sp>
        <p:nvSpPr>
          <p:cNvPr id="3" name="Rectangle 2">
            <a:extLst>
              <a:ext uri="{FF2B5EF4-FFF2-40B4-BE49-F238E27FC236}">
                <a16:creationId xmlns:a16="http://schemas.microsoft.com/office/drawing/2014/main" id="{0F3628AB-3408-4AA7-BDEA-34A396C9553E}"/>
              </a:ext>
            </a:extLst>
          </p:cNvPr>
          <p:cNvSpPr/>
          <p:nvPr userDrawn="1"/>
        </p:nvSpPr>
        <p:spPr bwMode="auto">
          <a:xfrm>
            <a:off x="3954012" y="-117446"/>
            <a:ext cx="4283978" cy="2281062"/>
          </a:xfrm>
          <a:prstGeom prst="rect">
            <a:avLst/>
          </a:prstGeom>
          <a:solidFill>
            <a:schemeClr val="bg1">
              <a:alpha val="86000"/>
            </a:schemeClr>
          </a:solidFill>
          <a:ln w="9525" cap="flat" cmpd="sng" algn="ctr">
            <a:noFill/>
            <a:prstDash val="solid"/>
            <a:round/>
            <a:headEnd type="none" w="med" len="med"/>
            <a:tailEnd type="none" w="med" len="med"/>
          </a:ln>
          <a:effectLst>
            <a:outerShdw blurRad="50800" dist="127000" dir="5400000" sx="105000" sy="105000" algn="ctr" rotWithShape="0">
              <a:srgbClr val="000000">
                <a:alpha val="43137"/>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8" name="Picture 7">
            <a:extLst>
              <a:ext uri="{FF2B5EF4-FFF2-40B4-BE49-F238E27FC236}">
                <a16:creationId xmlns:a16="http://schemas.microsoft.com/office/drawing/2014/main" id="{81CDC504-1C77-B742-B49A-6AF4293434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9237" y="243243"/>
            <a:ext cx="3713526" cy="1559684"/>
          </a:xfrm>
          <a:prstGeom prst="rect">
            <a:avLst/>
          </a:prstGeom>
        </p:spPr>
      </p:pic>
      <p:sp>
        <p:nvSpPr>
          <p:cNvPr id="9" name="Rectangle 8">
            <a:extLst>
              <a:ext uri="{FF2B5EF4-FFF2-40B4-BE49-F238E27FC236}">
                <a16:creationId xmlns:a16="http://schemas.microsoft.com/office/drawing/2014/main" id="{F054CBCB-DAA8-4606-9E65-6787339B42C0}"/>
              </a:ext>
            </a:extLst>
          </p:cNvPr>
          <p:cNvSpPr/>
          <p:nvPr userDrawn="1"/>
        </p:nvSpPr>
        <p:spPr>
          <a:xfrm>
            <a:off x="2" y="6359575"/>
            <a:ext cx="12191998" cy="5085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979148F7-2F6D-44A3-9A54-BB496402814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3189" y="6480097"/>
            <a:ext cx="1378476" cy="271249"/>
          </a:xfrm>
          <a:prstGeom prst="rect">
            <a:avLst/>
          </a:prstGeom>
        </p:spPr>
      </p:pic>
    </p:spTree>
    <p:extLst>
      <p:ext uri="{BB962C8B-B14F-4D97-AF65-F5344CB8AC3E}">
        <p14:creationId xmlns:p14="http://schemas.microsoft.com/office/powerpoint/2010/main" val="1015910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A-CottonTitle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261146"/>
            <a:ext cx="12440873" cy="8293915"/>
          </a:xfrm>
          <a:prstGeom prst="rect">
            <a:avLst/>
          </a:prstGeom>
        </p:spPr>
      </p:pic>
      <p:sp>
        <p:nvSpPr>
          <p:cNvPr id="16" name="Rectangle 15">
            <a:extLst>
              <a:ext uri="{FF2B5EF4-FFF2-40B4-BE49-F238E27FC236}">
                <a16:creationId xmlns:a16="http://schemas.microsoft.com/office/drawing/2014/main" id="{64AC1AAD-F1FB-469C-BFA3-CEDB8318189D}"/>
              </a:ext>
            </a:extLst>
          </p:cNvPr>
          <p:cNvSpPr/>
          <p:nvPr userDrawn="1"/>
        </p:nvSpPr>
        <p:spPr bwMode="auto">
          <a:xfrm>
            <a:off x="0" y="2885812"/>
            <a:ext cx="12192000" cy="3463603"/>
          </a:xfrm>
          <a:prstGeom prst="rect">
            <a:avLst/>
          </a:prstGeom>
          <a:gradFill>
            <a:gsLst>
              <a:gs pos="0">
                <a:schemeClr val="accent2">
                  <a:alpha val="0"/>
                </a:schemeClr>
              </a:gs>
              <a:gs pos="38000">
                <a:schemeClr val="accent2">
                  <a:alpha val="72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9" name="Rectangle 3">
            <a:extLst>
              <a:ext uri="{FF2B5EF4-FFF2-40B4-BE49-F238E27FC236}">
                <a16:creationId xmlns:a16="http://schemas.microsoft.com/office/drawing/2014/main" id="{7FE4D4B8-EE32-436D-BBD0-21764CC228FB}"/>
              </a:ext>
            </a:extLst>
          </p:cNvPr>
          <p:cNvSpPr>
            <a:spLocks noGrp="1" noChangeArrowheads="1"/>
          </p:cNvSpPr>
          <p:nvPr>
            <p:ph type="subTitle" idx="1" hasCustomPrompt="1"/>
          </p:nvPr>
        </p:nvSpPr>
        <p:spPr>
          <a:xfrm>
            <a:off x="637119" y="5187323"/>
            <a:ext cx="10949515" cy="600075"/>
          </a:xfrm>
          <a:prstGeom prst="rect">
            <a:avLst/>
          </a:prstGeom>
        </p:spPr>
        <p:txBody>
          <a:bodyPr anchor="t" anchorCtr="0"/>
          <a:lstStyle>
            <a:lvl1pPr marL="0" indent="0">
              <a:lnSpc>
                <a:spcPts val="2200"/>
              </a:lnSpc>
              <a:spcBef>
                <a:spcPts val="0"/>
              </a:spcBef>
              <a:buNone/>
              <a:defRPr sz="2000" b="1" baseline="0">
                <a:solidFill>
                  <a:schemeClr val="bg2"/>
                </a:solidFill>
              </a:defRPr>
            </a:lvl1pPr>
          </a:lstStyle>
          <a:p>
            <a:r>
              <a:rPr lang="en-US" dirty="0"/>
              <a:t>Click to edit subtitle</a:t>
            </a:r>
          </a:p>
        </p:txBody>
      </p:sp>
      <p:sp>
        <p:nvSpPr>
          <p:cNvPr id="20" name="Rectangle 2">
            <a:extLst>
              <a:ext uri="{FF2B5EF4-FFF2-40B4-BE49-F238E27FC236}">
                <a16:creationId xmlns:a16="http://schemas.microsoft.com/office/drawing/2014/main" id="{40C22786-E7F0-43B4-9FFB-783F2E7A6BE1}"/>
              </a:ext>
            </a:extLst>
          </p:cNvPr>
          <p:cNvSpPr>
            <a:spLocks noGrp="1" noChangeArrowheads="1"/>
          </p:cNvSpPr>
          <p:nvPr>
            <p:ph type="ctrTitle" hasCustomPrompt="1"/>
          </p:nvPr>
        </p:nvSpPr>
        <p:spPr>
          <a:xfrm>
            <a:off x="644606" y="4154778"/>
            <a:ext cx="10928124" cy="1032545"/>
          </a:xfrm>
          <a:prstGeom prst="rect">
            <a:avLst/>
          </a:prstGeom>
        </p:spPr>
        <p:txBody>
          <a:bodyPr anchor="t"/>
          <a:lstStyle>
            <a:lvl1pPr>
              <a:lnSpc>
                <a:spcPts val="3200"/>
              </a:lnSpc>
              <a:defRPr lang="en-US" sz="3200" cap="all" baseline="0" dirty="0">
                <a:solidFill>
                  <a:schemeClr val="bg1"/>
                </a:solidFill>
                <a:latin typeface="Arial Black" panose="020B0A04020102020204" pitchFamily="34" charset="0"/>
              </a:defRPr>
            </a:lvl1pPr>
          </a:lstStyle>
          <a:p>
            <a:r>
              <a:rPr lang="en-US" dirty="0"/>
              <a:t>Click To Edit Master Title</a:t>
            </a:r>
          </a:p>
        </p:txBody>
      </p:sp>
      <p:sp>
        <p:nvSpPr>
          <p:cNvPr id="21" name="Rectangle 20">
            <a:extLst>
              <a:ext uri="{FF2B5EF4-FFF2-40B4-BE49-F238E27FC236}">
                <a16:creationId xmlns:a16="http://schemas.microsoft.com/office/drawing/2014/main" id="{884089E2-B4D2-40F8-8552-B2A916A7958A}"/>
              </a:ext>
            </a:extLst>
          </p:cNvPr>
          <p:cNvSpPr/>
          <p:nvPr userDrawn="1"/>
        </p:nvSpPr>
        <p:spPr bwMode="auto">
          <a:xfrm>
            <a:off x="3954012" y="-117446"/>
            <a:ext cx="4283978" cy="2281062"/>
          </a:xfrm>
          <a:prstGeom prst="rect">
            <a:avLst/>
          </a:prstGeom>
          <a:solidFill>
            <a:schemeClr val="bg1">
              <a:alpha val="86000"/>
            </a:schemeClr>
          </a:solidFill>
          <a:ln w="9525" cap="flat" cmpd="sng" algn="ctr">
            <a:noFill/>
            <a:prstDash val="solid"/>
            <a:round/>
            <a:headEnd type="none" w="med" len="med"/>
            <a:tailEnd type="none" w="med" len="med"/>
          </a:ln>
          <a:effectLst>
            <a:outerShdw blurRad="50800" dist="127000" dir="5400000" sx="105000" sy="105000" algn="ctr" rotWithShape="0">
              <a:srgbClr val="000000">
                <a:alpha val="43137"/>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3" name="Rectangle 22">
            <a:extLst>
              <a:ext uri="{FF2B5EF4-FFF2-40B4-BE49-F238E27FC236}">
                <a16:creationId xmlns:a16="http://schemas.microsoft.com/office/drawing/2014/main" id="{C2719356-A3B1-43AB-B669-94DE811F4EBC}"/>
              </a:ext>
            </a:extLst>
          </p:cNvPr>
          <p:cNvSpPr/>
          <p:nvPr userDrawn="1"/>
        </p:nvSpPr>
        <p:spPr>
          <a:xfrm>
            <a:off x="2" y="6359575"/>
            <a:ext cx="12191998" cy="5085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4" name="Picture 23" descr="A close up of a logo&#10;&#10;Description automatically generated">
            <a:extLst>
              <a:ext uri="{FF2B5EF4-FFF2-40B4-BE49-F238E27FC236}">
                <a16:creationId xmlns:a16="http://schemas.microsoft.com/office/drawing/2014/main" id="{5DC77EFF-F5BD-43E2-8D68-EDF77CFABE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189" y="6480097"/>
            <a:ext cx="1378476" cy="271249"/>
          </a:xfrm>
          <a:prstGeom prst="rect">
            <a:avLst/>
          </a:prstGeom>
        </p:spPr>
      </p:pic>
      <p:pic>
        <p:nvPicPr>
          <p:cNvPr id="10" name="Graphic 9">
            <a:extLst>
              <a:ext uri="{FF2B5EF4-FFF2-40B4-BE49-F238E27FC236}">
                <a16:creationId xmlns:a16="http://schemas.microsoft.com/office/drawing/2014/main" id="{B5416A72-98F4-4CBF-9CA2-D12EAB7DF47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6883" y="181391"/>
            <a:ext cx="3178234" cy="1919738"/>
          </a:xfrm>
          <a:prstGeom prst="rect">
            <a:avLst/>
          </a:prstGeom>
        </p:spPr>
      </p:pic>
    </p:spTree>
    <p:extLst>
      <p:ext uri="{BB962C8B-B14F-4D97-AF65-F5344CB8AC3E}">
        <p14:creationId xmlns:p14="http://schemas.microsoft.com/office/powerpoint/2010/main" val="40145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A-CottonTitle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08243" y="-1808680"/>
            <a:ext cx="12633821" cy="8422547"/>
          </a:xfrm>
          <a:prstGeom prst="rect">
            <a:avLst/>
          </a:prstGeom>
        </p:spPr>
      </p:pic>
      <p:sp>
        <p:nvSpPr>
          <p:cNvPr id="9" name="Rectangle 8">
            <a:extLst>
              <a:ext uri="{FF2B5EF4-FFF2-40B4-BE49-F238E27FC236}">
                <a16:creationId xmlns:a16="http://schemas.microsoft.com/office/drawing/2014/main" id="{A7EAD3B4-EF33-4C7C-BEB3-ABC40D8FBB5F}"/>
              </a:ext>
            </a:extLst>
          </p:cNvPr>
          <p:cNvSpPr/>
          <p:nvPr userDrawn="1"/>
        </p:nvSpPr>
        <p:spPr bwMode="auto">
          <a:xfrm>
            <a:off x="0" y="1670677"/>
            <a:ext cx="12192000" cy="4678739"/>
          </a:xfrm>
          <a:prstGeom prst="rect">
            <a:avLst/>
          </a:prstGeom>
          <a:gradFill>
            <a:gsLst>
              <a:gs pos="0">
                <a:srgbClr val="00778B">
                  <a:alpha val="0"/>
                </a:srgbClr>
              </a:gs>
              <a:gs pos="38000">
                <a:srgbClr val="00778B">
                  <a:alpha val="75000"/>
                </a:srgb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2" name="Rectangle 3">
            <a:extLst>
              <a:ext uri="{FF2B5EF4-FFF2-40B4-BE49-F238E27FC236}">
                <a16:creationId xmlns:a16="http://schemas.microsoft.com/office/drawing/2014/main" id="{8A9E5FC9-EAD2-4590-8A95-DD6ABA1ECC13}"/>
              </a:ext>
            </a:extLst>
          </p:cNvPr>
          <p:cNvSpPr>
            <a:spLocks noGrp="1" noChangeArrowheads="1"/>
          </p:cNvSpPr>
          <p:nvPr>
            <p:ph type="subTitle" idx="1" hasCustomPrompt="1"/>
          </p:nvPr>
        </p:nvSpPr>
        <p:spPr>
          <a:xfrm>
            <a:off x="637119" y="5187323"/>
            <a:ext cx="10949515" cy="600075"/>
          </a:xfrm>
          <a:prstGeom prst="rect">
            <a:avLst/>
          </a:prstGeom>
        </p:spPr>
        <p:txBody>
          <a:bodyPr anchor="t" anchorCtr="0"/>
          <a:lstStyle>
            <a:lvl1pPr marL="0" indent="0">
              <a:lnSpc>
                <a:spcPts val="2200"/>
              </a:lnSpc>
              <a:spcBef>
                <a:spcPts val="0"/>
              </a:spcBef>
              <a:buNone/>
              <a:defRPr sz="2000" b="1" baseline="0">
                <a:solidFill>
                  <a:schemeClr val="bg2"/>
                </a:solidFill>
              </a:defRPr>
            </a:lvl1pPr>
          </a:lstStyle>
          <a:p>
            <a:r>
              <a:rPr lang="en-US" dirty="0"/>
              <a:t>Click to edit subtitle</a:t>
            </a:r>
          </a:p>
        </p:txBody>
      </p:sp>
      <p:sp>
        <p:nvSpPr>
          <p:cNvPr id="13" name="Rectangle 2">
            <a:extLst>
              <a:ext uri="{FF2B5EF4-FFF2-40B4-BE49-F238E27FC236}">
                <a16:creationId xmlns:a16="http://schemas.microsoft.com/office/drawing/2014/main" id="{85056E02-8C45-4F51-9014-29C728BBD6EE}"/>
              </a:ext>
            </a:extLst>
          </p:cNvPr>
          <p:cNvSpPr>
            <a:spLocks noGrp="1" noChangeArrowheads="1"/>
          </p:cNvSpPr>
          <p:nvPr>
            <p:ph type="ctrTitle" hasCustomPrompt="1"/>
          </p:nvPr>
        </p:nvSpPr>
        <p:spPr>
          <a:xfrm>
            <a:off x="644606" y="4154778"/>
            <a:ext cx="10928124" cy="1032545"/>
          </a:xfrm>
          <a:prstGeom prst="rect">
            <a:avLst/>
          </a:prstGeom>
        </p:spPr>
        <p:txBody>
          <a:bodyPr anchor="t"/>
          <a:lstStyle>
            <a:lvl1pPr>
              <a:lnSpc>
                <a:spcPts val="3200"/>
              </a:lnSpc>
              <a:defRPr lang="en-US" sz="3200" cap="all" baseline="0" dirty="0">
                <a:solidFill>
                  <a:schemeClr val="bg1"/>
                </a:solidFill>
                <a:latin typeface="Arial Black" panose="020B0A04020102020204" pitchFamily="34" charset="0"/>
              </a:defRPr>
            </a:lvl1pPr>
          </a:lstStyle>
          <a:p>
            <a:r>
              <a:rPr lang="en-US" dirty="0"/>
              <a:t>Click To Edit Master Title</a:t>
            </a:r>
          </a:p>
        </p:txBody>
      </p:sp>
      <p:sp>
        <p:nvSpPr>
          <p:cNvPr id="14" name="Rectangle 13">
            <a:extLst>
              <a:ext uri="{FF2B5EF4-FFF2-40B4-BE49-F238E27FC236}">
                <a16:creationId xmlns:a16="http://schemas.microsoft.com/office/drawing/2014/main" id="{4AB7A8B8-F4A3-4B30-AD1A-DDBE08572B42}"/>
              </a:ext>
            </a:extLst>
          </p:cNvPr>
          <p:cNvSpPr/>
          <p:nvPr userDrawn="1"/>
        </p:nvSpPr>
        <p:spPr bwMode="auto">
          <a:xfrm>
            <a:off x="3954012" y="-117446"/>
            <a:ext cx="4283978" cy="2281062"/>
          </a:xfrm>
          <a:prstGeom prst="rect">
            <a:avLst/>
          </a:prstGeom>
          <a:solidFill>
            <a:schemeClr val="bg1">
              <a:alpha val="86000"/>
            </a:schemeClr>
          </a:solidFill>
          <a:ln w="9525" cap="flat" cmpd="sng" algn="ctr">
            <a:noFill/>
            <a:prstDash val="solid"/>
            <a:round/>
            <a:headEnd type="none" w="med" len="med"/>
            <a:tailEnd type="none" w="med" len="med"/>
          </a:ln>
          <a:effectLst>
            <a:outerShdw blurRad="50800" dist="127000" dir="5400000" sx="105000" sy="105000" algn="ctr" rotWithShape="0">
              <a:srgbClr val="000000">
                <a:alpha val="43137"/>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8" name="Rectangle 17">
            <a:extLst>
              <a:ext uri="{FF2B5EF4-FFF2-40B4-BE49-F238E27FC236}">
                <a16:creationId xmlns:a16="http://schemas.microsoft.com/office/drawing/2014/main" id="{9838F345-BFE4-46FC-AB39-3FED732FA541}"/>
              </a:ext>
            </a:extLst>
          </p:cNvPr>
          <p:cNvSpPr/>
          <p:nvPr userDrawn="1"/>
        </p:nvSpPr>
        <p:spPr>
          <a:xfrm>
            <a:off x="2" y="6359575"/>
            <a:ext cx="12191998" cy="5085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9" name="Picture 18" descr="A close up of a logo&#10;&#10;Description automatically generated">
            <a:extLst>
              <a:ext uri="{FF2B5EF4-FFF2-40B4-BE49-F238E27FC236}">
                <a16:creationId xmlns:a16="http://schemas.microsoft.com/office/drawing/2014/main" id="{FC17BA55-16A7-4CB6-896D-DC88941F2B8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189" y="6480097"/>
            <a:ext cx="1378476" cy="271249"/>
          </a:xfrm>
          <a:prstGeom prst="rect">
            <a:avLst/>
          </a:prstGeom>
        </p:spPr>
      </p:pic>
      <p:pic>
        <p:nvPicPr>
          <p:cNvPr id="10" name="Graphic 9">
            <a:extLst>
              <a:ext uri="{FF2B5EF4-FFF2-40B4-BE49-F238E27FC236}">
                <a16:creationId xmlns:a16="http://schemas.microsoft.com/office/drawing/2014/main" id="{0EE205FF-1B2E-4754-B388-DDF788049B7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6883" y="181391"/>
            <a:ext cx="3178234" cy="1919738"/>
          </a:xfrm>
          <a:prstGeom prst="rect">
            <a:avLst/>
          </a:prstGeom>
        </p:spPr>
      </p:pic>
    </p:spTree>
    <p:extLst>
      <p:ext uri="{BB962C8B-B14F-4D97-AF65-F5344CB8AC3E}">
        <p14:creationId xmlns:p14="http://schemas.microsoft.com/office/powerpoint/2010/main" val="289562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A-CornTitle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668" y="-2114974"/>
            <a:ext cx="13474700" cy="8983133"/>
          </a:xfrm>
          <a:prstGeom prst="rect">
            <a:avLst/>
          </a:prstGeom>
        </p:spPr>
      </p:pic>
      <p:sp>
        <p:nvSpPr>
          <p:cNvPr id="9" name="Rectangle 8">
            <a:extLst>
              <a:ext uri="{FF2B5EF4-FFF2-40B4-BE49-F238E27FC236}">
                <a16:creationId xmlns:a16="http://schemas.microsoft.com/office/drawing/2014/main" id="{A7EAD3B4-EF33-4C7C-BEB3-ABC40D8FBB5F}"/>
              </a:ext>
            </a:extLst>
          </p:cNvPr>
          <p:cNvSpPr/>
          <p:nvPr userDrawn="1"/>
        </p:nvSpPr>
        <p:spPr bwMode="auto">
          <a:xfrm>
            <a:off x="12668" y="1670677"/>
            <a:ext cx="12192000" cy="4678739"/>
          </a:xfrm>
          <a:prstGeom prst="rect">
            <a:avLst/>
          </a:prstGeom>
          <a:gradFill>
            <a:gsLst>
              <a:gs pos="0">
                <a:srgbClr val="00778B">
                  <a:alpha val="0"/>
                </a:srgbClr>
              </a:gs>
              <a:gs pos="38000">
                <a:srgbClr val="00778B">
                  <a:alpha val="75000"/>
                </a:srgb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2" name="Rectangle 3">
            <a:extLst>
              <a:ext uri="{FF2B5EF4-FFF2-40B4-BE49-F238E27FC236}">
                <a16:creationId xmlns:a16="http://schemas.microsoft.com/office/drawing/2014/main" id="{8A9E5FC9-EAD2-4590-8A95-DD6ABA1ECC13}"/>
              </a:ext>
            </a:extLst>
          </p:cNvPr>
          <p:cNvSpPr>
            <a:spLocks noGrp="1" noChangeArrowheads="1"/>
          </p:cNvSpPr>
          <p:nvPr>
            <p:ph type="subTitle" idx="1" hasCustomPrompt="1"/>
          </p:nvPr>
        </p:nvSpPr>
        <p:spPr>
          <a:xfrm>
            <a:off x="637119" y="5187323"/>
            <a:ext cx="10949515" cy="600075"/>
          </a:xfrm>
          <a:prstGeom prst="rect">
            <a:avLst/>
          </a:prstGeom>
        </p:spPr>
        <p:txBody>
          <a:bodyPr anchor="t" anchorCtr="0"/>
          <a:lstStyle>
            <a:lvl1pPr marL="0" indent="0">
              <a:lnSpc>
                <a:spcPts val="2200"/>
              </a:lnSpc>
              <a:spcBef>
                <a:spcPts val="0"/>
              </a:spcBef>
              <a:buNone/>
              <a:defRPr sz="2000" b="1" baseline="0">
                <a:solidFill>
                  <a:schemeClr val="bg2"/>
                </a:solidFill>
              </a:defRPr>
            </a:lvl1pPr>
          </a:lstStyle>
          <a:p>
            <a:r>
              <a:rPr lang="en-US" dirty="0"/>
              <a:t>Click to edit subtitle</a:t>
            </a:r>
          </a:p>
        </p:txBody>
      </p:sp>
      <p:sp>
        <p:nvSpPr>
          <p:cNvPr id="13" name="Rectangle 2">
            <a:extLst>
              <a:ext uri="{FF2B5EF4-FFF2-40B4-BE49-F238E27FC236}">
                <a16:creationId xmlns:a16="http://schemas.microsoft.com/office/drawing/2014/main" id="{85056E02-8C45-4F51-9014-29C728BBD6EE}"/>
              </a:ext>
            </a:extLst>
          </p:cNvPr>
          <p:cNvSpPr>
            <a:spLocks noGrp="1" noChangeArrowheads="1"/>
          </p:cNvSpPr>
          <p:nvPr>
            <p:ph type="ctrTitle" hasCustomPrompt="1"/>
          </p:nvPr>
        </p:nvSpPr>
        <p:spPr>
          <a:xfrm>
            <a:off x="644606" y="4154778"/>
            <a:ext cx="10928124" cy="1032545"/>
          </a:xfrm>
          <a:prstGeom prst="rect">
            <a:avLst/>
          </a:prstGeom>
        </p:spPr>
        <p:txBody>
          <a:bodyPr anchor="t"/>
          <a:lstStyle>
            <a:lvl1pPr>
              <a:lnSpc>
                <a:spcPts val="3200"/>
              </a:lnSpc>
              <a:defRPr lang="en-US" sz="3200" cap="all" baseline="0" dirty="0">
                <a:solidFill>
                  <a:schemeClr val="bg1"/>
                </a:solidFill>
                <a:latin typeface="Arial Black" panose="020B0A04020102020204" pitchFamily="34" charset="0"/>
              </a:defRPr>
            </a:lvl1pPr>
          </a:lstStyle>
          <a:p>
            <a:r>
              <a:rPr lang="en-US" dirty="0"/>
              <a:t>Click To Edit Master Title</a:t>
            </a:r>
          </a:p>
        </p:txBody>
      </p:sp>
      <p:sp>
        <p:nvSpPr>
          <p:cNvPr id="14" name="Rectangle 13">
            <a:extLst>
              <a:ext uri="{FF2B5EF4-FFF2-40B4-BE49-F238E27FC236}">
                <a16:creationId xmlns:a16="http://schemas.microsoft.com/office/drawing/2014/main" id="{4AB7A8B8-F4A3-4B30-AD1A-DDBE08572B42}"/>
              </a:ext>
            </a:extLst>
          </p:cNvPr>
          <p:cNvSpPr/>
          <p:nvPr userDrawn="1"/>
        </p:nvSpPr>
        <p:spPr bwMode="auto">
          <a:xfrm>
            <a:off x="3954012" y="-117446"/>
            <a:ext cx="4283978" cy="2281062"/>
          </a:xfrm>
          <a:prstGeom prst="rect">
            <a:avLst/>
          </a:prstGeom>
          <a:solidFill>
            <a:schemeClr val="bg1">
              <a:alpha val="86000"/>
            </a:schemeClr>
          </a:solidFill>
          <a:ln w="9525" cap="flat" cmpd="sng" algn="ctr">
            <a:noFill/>
            <a:prstDash val="solid"/>
            <a:round/>
            <a:headEnd type="none" w="med" len="med"/>
            <a:tailEnd type="none" w="med" len="med"/>
          </a:ln>
          <a:effectLst>
            <a:outerShdw blurRad="50800" dist="127000" dir="5400000" sx="105000" sy="105000" algn="ctr" rotWithShape="0">
              <a:srgbClr val="000000">
                <a:alpha val="43137"/>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8" name="Rectangle 17">
            <a:extLst>
              <a:ext uri="{FF2B5EF4-FFF2-40B4-BE49-F238E27FC236}">
                <a16:creationId xmlns:a16="http://schemas.microsoft.com/office/drawing/2014/main" id="{9838F345-BFE4-46FC-AB39-3FED732FA541}"/>
              </a:ext>
            </a:extLst>
          </p:cNvPr>
          <p:cNvSpPr/>
          <p:nvPr userDrawn="1"/>
        </p:nvSpPr>
        <p:spPr>
          <a:xfrm>
            <a:off x="2" y="6359575"/>
            <a:ext cx="12191998" cy="5085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9" name="Picture 18" descr="A close up of a logo&#10;&#10;Description automatically generated">
            <a:extLst>
              <a:ext uri="{FF2B5EF4-FFF2-40B4-BE49-F238E27FC236}">
                <a16:creationId xmlns:a16="http://schemas.microsoft.com/office/drawing/2014/main" id="{FC17BA55-16A7-4CB6-896D-DC88941F2B8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189" y="6480097"/>
            <a:ext cx="1378476" cy="271249"/>
          </a:xfrm>
          <a:prstGeom prst="rect">
            <a:avLst/>
          </a:prstGeom>
        </p:spPr>
      </p:pic>
      <p:pic>
        <p:nvPicPr>
          <p:cNvPr id="10" name="Graphic 9">
            <a:extLst>
              <a:ext uri="{FF2B5EF4-FFF2-40B4-BE49-F238E27FC236}">
                <a16:creationId xmlns:a16="http://schemas.microsoft.com/office/drawing/2014/main" id="{38F8583C-A513-48E4-85C4-5444512A0D6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6883" y="181391"/>
            <a:ext cx="3178234" cy="1919738"/>
          </a:xfrm>
          <a:prstGeom prst="rect">
            <a:avLst/>
          </a:prstGeom>
        </p:spPr>
      </p:pic>
    </p:spTree>
    <p:extLst>
      <p:ext uri="{BB962C8B-B14F-4D97-AF65-F5344CB8AC3E}">
        <p14:creationId xmlns:p14="http://schemas.microsoft.com/office/powerpoint/2010/main" val="635414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A-CornTitle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t="7813" b="7813"/>
          <a:stretch/>
        </p:blipFill>
        <p:spPr>
          <a:xfrm>
            <a:off x="-1" y="0"/>
            <a:ext cx="12192001" cy="6858000"/>
          </a:xfrm>
          <a:prstGeom prst="rect">
            <a:avLst/>
          </a:prstGeom>
        </p:spPr>
      </p:pic>
      <p:sp>
        <p:nvSpPr>
          <p:cNvPr id="18" name="Rectangle 17">
            <a:extLst>
              <a:ext uri="{FF2B5EF4-FFF2-40B4-BE49-F238E27FC236}">
                <a16:creationId xmlns:a16="http://schemas.microsoft.com/office/drawing/2014/main" id="{2EE7BE83-080E-4299-B0ED-F08E66FA6F7F}"/>
              </a:ext>
            </a:extLst>
          </p:cNvPr>
          <p:cNvSpPr/>
          <p:nvPr userDrawn="1"/>
        </p:nvSpPr>
        <p:spPr bwMode="auto">
          <a:xfrm>
            <a:off x="0" y="1881533"/>
            <a:ext cx="12192000" cy="4546489"/>
          </a:xfrm>
          <a:prstGeom prst="rect">
            <a:avLst/>
          </a:prstGeom>
          <a:gradFill>
            <a:gsLst>
              <a:gs pos="0">
                <a:schemeClr val="accent2">
                  <a:alpha val="0"/>
                </a:schemeClr>
              </a:gs>
              <a:gs pos="38000">
                <a:schemeClr val="accent2">
                  <a:alpha val="72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2" name="Rectangle 3">
            <a:extLst>
              <a:ext uri="{FF2B5EF4-FFF2-40B4-BE49-F238E27FC236}">
                <a16:creationId xmlns:a16="http://schemas.microsoft.com/office/drawing/2014/main" id="{81E4DCAF-6E7A-4AA7-8E55-54C341E328BC}"/>
              </a:ext>
            </a:extLst>
          </p:cNvPr>
          <p:cNvSpPr>
            <a:spLocks noGrp="1" noChangeArrowheads="1"/>
          </p:cNvSpPr>
          <p:nvPr>
            <p:ph type="subTitle" idx="1" hasCustomPrompt="1"/>
          </p:nvPr>
        </p:nvSpPr>
        <p:spPr>
          <a:xfrm>
            <a:off x="637119" y="5187323"/>
            <a:ext cx="10949515" cy="600075"/>
          </a:xfrm>
          <a:prstGeom prst="rect">
            <a:avLst/>
          </a:prstGeom>
        </p:spPr>
        <p:txBody>
          <a:bodyPr anchor="t" anchorCtr="0"/>
          <a:lstStyle>
            <a:lvl1pPr marL="0" indent="0">
              <a:lnSpc>
                <a:spcPts val="2200"/>
              </a:lnSpc>
              <a:spcBef>
                <a:spcPts val="0"/>
              </a:spcBef>
              <a:buNone/>
              <a:defRPr sz="2000" b="1" baseline="0">
                <a:solidFill>
                  <a:schemeClr val="bg2"/>
                </a:solidFill>
              </a:defRPr>
            </a:lvl1pPr>
          </a:lstStyle>
          <a:p>
            <a:r>
              <a:rPr lang="en-US" dirty="0"/>
              <a:t>Click to edit subtitle</a:t>
            </a:r>
          </a:p>
        </p:txBody>
      </p:sp>
      <p:sp>
        <p:nvSpPr>
          <p:cNvPr id="13" name="Rectangle 2">
            <a:extLst>
              <a:ext uri="{FF2B5EF4-FFF2-40B4-BE49-F238E27FC236}">
                <a16:creationId xmlns:a16="http://schemas.microsoft.com/office/drawing/2014/main" id="{80AD3259-B41D-4F2C-9D5E-60F1F2F3471B}"/>
              </a:ext>
            </a:extLst>
          </p:cNvPr>
          <p:cNvSpPr>
            <a:spLocks noGrp="1" noChangeArrowheads="1"/>
          </p:cNvSpPr>
          <p:nvPr>
            <p:ph type="ctrTitle" hasCustomPrompt="1"/>
          </p:nvPr>
        </p:nvSpPr>
        <p:spPr>
          <a:xfrm>
            <a:off x="644606" y="4154778"/>
            <a:ext cx="10928124" cy="1032545"/>
          </a:xfrm>
          <a:prstGeom prst="rect">
            <a:avLst/>
          </a:prstGeom>
        </p:spPr>
        <p:txBody>
          <a:bodyPr anchor="t"/>
          <a:lstStyle>
            <a:lvl1pPr>
              <a:lnSpc>
                <a:spcPts val="3200"/>
              </a:lnSpc>
              <a:defRPr lang="en-US" sz="3200" cap="all" baseline="0" dirty="0">
                <a:solidFill>
                  <a:schemeClr val="bg1"/>
                </a:solidFill>
                <a:latin typeface="Arial Black" panose="020B0A04020102020204" pitchFamily="34" charset="0"/>
              </a:defRPr>
            </a:lvl1pPr>
          </a:lstStyle>
          <a:p>
            <a:r>
              <a:rPr lang="en-US" dirty="0"/>
              <a:t>Click To Edit Master Title</a:t>
            </a:r>
          </a:p>
        </p:txBody>
      </p:sp>
      <p:sp>
        <p:nvSpPr>
          <p:cNvPr id="14" name="Rectangle 13">
            <a:extLst>
              <a:ext uri="{FF2B5EF4-FFF2-40B4-BE49-F238E27FC236}">
                <a16:creationId xmlns:a16="http://schemas.microsoft.com/office/drawing/2014/main" id="{62B324C4-7512-4958-B41E-A5469B0410B4}"/>
              </a:ext>
            </a:extLst>
          </p:cNvPr>
          <p:cNvSpPr/>
          <p:nvPr userDrawn="1"/>
        </p:nvSpPr>
        <p:spPr bwMode="auto">
          <a:xfrm>
            <a:off x="3954012" y="-117446"/>
            <a:ext cx="4283978" cy="2281062"/>
          </a:xfrm>
          <a:prstGeom prst="rect">
            <a:avLst/>
          </a:prstGeom>
          <a:solidFill>
            <a:schemeClr val="bg1">
              <a:alpha val="86000"/>
            </a:schemeClr>
          </a:solidFill>
          <a:ln w="9525" cap="flat" cmpd="sng" algn="ctr">
            <a:noFill/>
            <a:prstDash val="solid"/>
            <a:round/>
            <a:headEnd type="none" w="med" len="med"/>
            <a:tailEnd type="none" w="med" len="med"/>
          </a:ln>
          <a:effectLst>
            <a:outerShdw blurRad="50800" dist="127000" dir="5400000" sx="105000" sy="105000" algn="ctr" rotWithShape="0">
              <a:srgbClr val="000000">
                <a:alpha val="43137"/>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6" name="Rectangle 15">
            <a:extLst>
              <a:ext uri="{FF2B5EF4-FFF2-40B4-BE49-F238E27FC236}">
                <a16:creationId xmlns:a16="http://schemas.microsoft.com/office/drawing/2014/main" id="{99611A70-889C-4B99-ABA7-156752268BB5}"/>
              </a:ext>
            </a:extLst>
          </p:cNvPr>
          <p:cNvSpPr/>
          <p:nvPr userDrawn="1"/>
        </p:nvSpPr>
        <p:spPr>
          <a:xfrm>
            <a:off x="2" y="6359575"/>
            <a:ext cx="12191998" cy="5085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7" name="Picture 16" descr="A close up of a logo&#10;&#10;Description automatically generated">
            <a:extLst>
              <a:ext uri="{FF2B5EF4-FFF2-40B4-BE49-F238E27FC236}">
                <a16:creationId xmlns:a16="http://schemas.microsoft.com/office/drawing/2014/main" id="{F2096E0E-5922-4883-B5BF-5FF8FC5935C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189" y="6480097"/>
            <a:ext cx="1378476" cy="271249"/>
          </a:xfrm>
          <a:prstGeom prst="rect">
            <a:avLst/>
          </a:prstGeom>
        </p:spPr>
      </p:pic>
      <p:pic>
        <p:nvPicPr>
          <p:cNvPr id="10" name="Graphic 9">
            <a:extLst>
              <a:ext uri="{FF2B5EF4-FFF2-40B4-BE49-F238E27FC236}">
                <a16:creationId xmlns:a16="http://schemas.microsoft.com/office/drawing/2014/main" id="{9E8400F3-87B2-4B6B-899A-17E240DC1CE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6883" y="181391"/>
            <a:ext cx="3178234" cy="1919738"/>
          </a:xfrm>
          <a:prstGeom prst="rect">
            <a:avLst/>
          </a:prstGeom>
        </p:spPr>
      </p:pic>
    </p:spTree>
    <p:extLst>
      <p:ext uri="{BB962C8B-B14F-4D97-AF65-F5344CB8AC3E}">
        <p14:creationId xmlns:p14="http://schemas.microsoft.com/office/powerpoint/2010/main" val="268177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ybeanSec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CC2B79-8518-4D12-8F68-EADB3106F9C7}"/>
              </a:ext>
            </a:extLst>
          </p:cNvPr>
          <p:cNvSpPr/>
          <p:nvPr userDrawn="1"/>
        </p:nvSpPr>
        <p:spPr bwMode="auto">
          <a:xfrm>
            <a:off x="0" y="0"/>
            <a:ext cx="12229514" cy="633046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5" name="Picture 4">
            <a:extLst>
              <a:ext uri="{FF2B5EF4-FFF2-40B4-BE49-F238E27FC236}">
                <a16:creationId xmlns:a16="http://schemas.microsoft.com/office/drawing/2014/main" id="{63133B24-E42F-4EB9-B490-391435F96434}"/>
              </a:ext>
            </a:extLst>
          </p:cNvPr>
          <p:cNvPicPr>
            <a:picLocks noChangeAspect="1"/>
          </p:cNvPicPr>
          <p:nvPr userDrawn="1"/>
        </p:nvPicPr>
        <p:blipFill rotWithShape="1">
          <a:blip r:embed="rId2">
            <a:alphaModFix amt="31000"/>
            <a:extLst>
              <a:ext uri="{BEBA8EAE-BF5A-486C-A8C5-ECC9F3942E4B}">
                <a14:imgProps xmlns:a14="http://schemas.microsoft.com/office/drawing/2010/main">
                  <a14:imgLayer r:embed="rId3">
                    <a14:imgEffect>
                      <a14:colorTemperature colorTemp="2552"/>
                    </a14:imgEffect>
                    <a14:imgEffect>
                      <a14:saturation sat="0"/>
                    </a14:imgEffect>
                    <a14:imgEffect>
                      <a14:brightnessContrast bright="23000" contrast="-73000"/>
                    </a14:imgEffect>
                  </a14:imgLayer>
                </a14:imgProps>
              </a:ext>
              <a:ext uri="{28A0092B-C50C-407E-A947-70E740481C1C}">
                <a14:useLocalDpi xmlns:a14="http://schemas.microsoft.com/office/drawing/2010/main" val="0"/>
              </a:ext>
            </a:extLst>
          </a:blip>
          <a:srcRect t="7802" b="14295"/>
          <a:stretch/>
        </p:blipFill>
        <p:spPr>
          <a:xfrm>
            <a:off x="18757" y="0"/>
            <a:ext cx="12192000" cy="6330462"/>
          </a:xfrm>
          <a:prstGeom prst="rect">
            <a:avLst/>
          </a:prstGeom>
        </p:spPr>
      </p:pic>
      <p:sp>
        <p:nvSpPr>
          <p:cNvPr id="3" name="Slide Number Placeholder 2">
            <a:extLst>
              <a:ext uri="{FF2B5EF4-FFF2-40B4-BE49-F238E27FC236}">
                <a16:creationId xmlns:a16="http://schemas.microsoft.com/office/drawing/2014/main" id="{F2776414-72DF-410E-B586-CA210240CA9A}"/>
              </a:ext>
            </a:extLst>
          </p:cNvPr>
          <p:cNvSpPr>
            <a:spLocks noGrp="1"/>
          </p:cNvSpPr>
          <p:nvPr>
            <p:ph type="sldNum" sz="quarter" idx="10"/>
          </p:nvPr>
        </p:nvSpPr>
        <p:spPr/>
        <p:txBody>
          <a:bodyPr/>
          <a:lstStyle/>
          <a:p>
            <a:pPr defTabSz="914377"/>
            <a:fld id="{1F36BDE1-9F69-D444-9770-E7676ED456C3}" type="slidenum">
              <a:rPr lang="en-US" smtClean="0"/>
              <a:pPr defTabSz="914377"/>
              <a:t>‹#›</a:t>
            </a:fld>
            <a:endParaRPr lang="en-US" dirty="0"/>
          </a:p>
        </p:txBody>
      </p:sp>
      <p:sp>
        <p:nvSpPr>
          <p:cNvPr id="7" name="Rectangle 6">
            <a:extLst>
              <a:ext uri="{FF2B5EF4-FFF2-40B4-BE49-F238E27FC236}">
                <a16:creationId xmlns:a16="http://schemas.microsoft.com/office/drawing/2014/main" id="{84B2038A-0AD4-42AE-824C-8F35F0C402E1}"/>
              </a:ext>
            </a:extLst>
          </p:cNvPr>
          <p:cNvSpPr/>
          <p:nvPr userDrawn="1"/>
        </p:nvSpPr>
        <p:spPr bwMode="auto">
          <a:xfrm>
            <a:off x="9711397" y="0"/>
            <a:ext cx="2518117" cy="1050388"/>
          </a:xfrm>
          <a:prstGeom prst="rect">
            <a:avLst/>
          </a:prstGeom>
          <a:solidFill>
            <a:schemeClr val="bg1"/>
          </a:solidFill>
          <a:ln w="9525" cap="flat" cmpd="sng" algn="ctr">
            <a:noFill/>
            <a:prstDash val="solid"/>
            <a:round/>
            <a:headEnd type="none" w="med" len="med"/>
            <a:tailEnd type="none" w="med" len="med"/>
          </a:ln>
          <a:effectLst>
            <a:outerShdw blurRad="190500" dist="76200" sx="122000" sy="122000" algn="ctr" rotWithShape="0">
              <a:schemeClr val="accent1">
                <a:lumMod val="75000"/>
                <a:alpha val="2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6" name="Picture 5">
            <a:extLst>
              <a:ext uri="{FF2B5EF4-FFF2-40B4-BE49-F238E27FC236}">
                <a16:creationId xmlns:a16="http://schemas.microsoft.com/office/drawing/2014/main" id="{1575A550-0601-4A73-A69E-8FA5A1B77F8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06737" y="228637"/>
            <a:ext cx="1491374" cy="626378"/>
          </a:xfrm>
          <a:prstGeom prst="rect">
            <a:avLst/>
          </a:prstGeom>
        </p:spPr>
      </p:pic>
      <p:sp>
        <p:nvSpPr>
          <p:cNvPr id="9" name="Text Placeholder 8">
            <a:extLst>
              <a:ext uri="{FF2B5EF4-FFF2-40B4-BE49-F238E27FC236}">
                <a16:creationId xmlns:a16="http://schemas.microsoft.com/office/drawing/2014/main" id="{26FADED7-B1BE-4ED1-8514-50F94C817C74}"/>
              </a:ext>
            </a:extLst>
          </p:cNvPr>
          <p:cNvSpPr>
            <a:spLocks noGrp="1"/>
          </p:cNvSpPr>
          <p:nvPr>
            <p:ph type="body" sz="quarter" idx="11" hasCustomPrompt="1"/>
          </p:nvPr>
        </p:nvSpPr>
        <p:spPr>
          <a:xfrm>
            <a:off x="2860675" y="3062068"/>
            <a:ext cx="6470650" cy="1889003"/>
          </a:xfrm>
        </p:spPr>
        <p:txBody>
          <a:bodyPr/>
          <a:lstStyle>
            <a:lvl1pPr marL="0" indent="0" algn="ctr">
              <a:buNone/>
              <a:defRPr sz="4400">
                <a:solidFill>
                  <a:schemeClr val="bg2"/>
                </a:solidFill>
                <a:latin typeface="Arial Black" panose="020B0A04020102020204" pitchFamily="34" charset="0"/>
              </a:defRPr>
            </a:lvl1pPr>
          </a:lstStyle>
          <a:p>
            <a:pPr lvl="0"/>
            <a:r>
              <a:rPr lang="en-US" dirty="0">
                <a:latin typeface="Arial Black" panose="020B0A04020102020204" pitchFamily="34" charset="0"/>
              </a:rPr>
              <a:t>Section Title Here</a:t>
            </a:r>
            <a:endParaRPr lang="en-US" dirty="0"/>
          </a:p>
        </p:txBody>
      </p:sp>
    </p:spTree>
    <p:extLst>
      <p:ext uri="{BB962C8B-B14F-4D97-AF65-F5344CB8AC3E}">
        <p14:creationId xmlns:p14="http://schemas.microsoft.com/office/powerpoint/2010/main" val="200765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ttonSec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CC2B79-8518-4D12-8F68-EADB3106F9C7}"/>
              </a:ext>
            </a:extLst>
          </p:cNvPr>
          <p:cNvSpPr/>
          <p:nvPr userDrawn="1"/>
        </p:nvSpPr>
        <p:spPr bwMode="auto">
          <a:xfrm>
            <a:off x="0" y="0"/>
            <a:ext cx="12229514" cy="633046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5" name="Picture 4">
            <a:extLst>
              <a:ext uri="{FF2B5EF4-FFF2-40B4-BE49-F238E27FC236}">
                <a16:creationId xmlns:a16="http://schemas.microsoft.com/office/drawing/2014/main" id="{63133B24-E42F-4EB9-B490-391435F96434}"/>
              </a:ext>
            </a:extLst>
          </p:cNvPr>
          <p:cNvPicPr>
            <a:picLocks noChangeAspect="1"/>
          </p:cNvPicPr>
          <p:nvPr userDrawn="1"/>
        </p:nvPicPr>
        <p:blipFill>
          <a:blip r:embed="rId2">
            <a:alphaModFix amt="46000"/>
            <a:extLst>
              <a:ext uri="{BEBA8EAE-BF5A-486C-A8C5-ECC9F3942E4B}">
                <a14:imgProps xmlns:a14="http://schemas.microsoft.com/office/drawing/2010/main">
                  <a14:imgLayer r:embed="rId3">
                    <a14:imgEffect>
                      <a14:colorTemperature colorTemp="6446"/>
                    </a14:imgEffect>
                    <a14:imgEffect>
                      <a14:saturation sat="0"/>
                    </a14:imgEffect>
                    <a14:imgEffect>
                      <a14:brightnessContrast bright="19000" contrast="-61000"/>
                    </a14:imgEffect>
                  </a14:imgLayer>
                </a14:imgProps>
              </a:ext>
              <a:ext uri="{28A0092B-C50C-407E-A947-70E740481C1C}">
                <a14:useLocalDpi xmlns:a14="http://schemas.microsoft.com/office/drawing/2010/main" val="0"/>
              </a:ext>
            </a:extLst>
          </a:blip>
          <a:srcRect t="11058" b="11058"/>
          <a:stretch/>
        </p:blipFill>
        <p:spPr>
          <a:xfrm>
            <a:off x="18757" y="0"/>
            <a:ext cx="12192000" cy="6330462"/>
          </a:xfrm>
          <a:prstGeom prst="rect">
            <a:avLst/>
          </a:prstGeom>
        </p:spPr>
      </p:pic>
      <p:sp>
        <p:nvSpPr>
          <p:cNvPr id="3" name="Slide Number Placeholder 2">
            <a:extLst>
              <a:ext uri="{FF2B5EF4-FFF2-40B4-BE49-F238E27FC236}">
                <a16:creationId xmlns:a16="http://schemas.microsoft.com/office/drawing/2014/main" id="{F2776414-72DF-410E-B586-CA210240CA9A}"/>
              </a:ext>
            </a:extLst>
          </p:cNvPr>
          <p:cNvSpPr>
            <a:spLocks noGrp="1"/>
          </p:cNvSpPr>
          <p:nvPr>
            <p:ph type="sldNum" sz="quarter" idx="10"/>
          </p:nvPr>
        </p:nvSpPr>
        <p:spPr/>
        <p:txBody>
          <a:bodyPr/>
          <a:lstStyle/>
          <a:p>
            <a:pPr defTabSz="914377"/>
            <a:fld id="{1F36BDE1-9F69-D444-9770-E7676ED456C3}" type="slidenum">
              <a:rPr lang="en-US" smtClean="0"/>
              <a:pPr defTabSz="914377"/>
              <a:t>‹#›</a:t>
            </a:fld>
            <a:endParaRPr lang="en-US" dirty="0"/>
          </a:p>
        </p:txBody>
      </p:sp>
      <p:sp>
        <p:nvSpPr>
          <p:cNvPr id="7" name="Rectangle 6">
            <a:extLst>
              <a:ext uri="{FF2B5EF4-FFF2-40B4-BE49-F238E27FC236}">
                <a16:creationId xmlns:a16="http://schemas.microsoft.com/office/drawing/2014/main" id="{84B2038A-0AD4-42AE-824C-8F35F0C402E1}"/>
              </a:ext>
            </a:extLst>
          </p:cNvPr>
          <p:cNvSpPr/>
          <p:nvPr userDrawn="1"/>
        </p:nvSpPr>
        <p:spPr bwMode="auto">
          <a:xfrm>
            <a:off x="9711397" y="0"/>
            <a:ext cx="2518117" cy="1050388"/>
          </a:xfrm>
          <a:prstGeom prst="rect">
            <a:avLst/>
          </a:prstGeom>
          <a:solidFill>
            <a:schemeClr val="bg1"/>
          </a:solidFill>
          <a:ln w="9525" cap="flat" cmpd="sng" algn="ctr">
            <a:noFill/>
            <a:prstDash val="solid"/>
            <a:round/>
            <a:headEnd type="none" w="med" len="med"/>
            <a:tailEnd type="none" w="med" len="med"/>
          </a:ln>
          <a:effectLst>
            <a:outerShdw blurRad="190500" dist="76200" sx="122000" sy="122000" algn="ctr" rotWithShape="0">
              <a:schemeClr val="accent1">
                <a:lumMod val="75000"/>
                <a:alpha val="2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6" name="Picture 5">
            <a:extLst>
              <a:ext uri="{FF2B5EF4-FFF2-40B4-BE49-F238E27FC236}">
                <a16:creationId xmlns:a16="http://schemas.microsoft.com/office/drawing/2014/main" id="{1575A550-0601-4A73-A69E-8FA5A1B77F8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06737" y="228637"/>
            <a:ext cx="1491374" cy="626378"/>
          </a:xfrm>
          <a:prstGeom prst="rect">
            <a:avLst/>
          </a:prstGeom>
        </p:spPr>
      </p:pic>
      <p:sp>
        <p:nvSpPr>
          <p:cNvPr id="9" name="Text Placeholder 8">
            <a:extLst>
              <a:ext uri="{FF2B5EF4-FFF2-40B4-BE49-F238E27FC236}">
                <a16:creationId xmlns:a16="http://schemas.microsoft.com/office/drawing/2014/main" id="{26FADED7-B1BE-4ED1-8514-50F94C817C74}"/>
              </a:ext>
            </a:extLst>
          </p:cNvPr>
          <p:cNvSpPr>
            <a:spLocks noGrp="1"/>
          </p:cNvSpPr>
          <p:nvPr>
            <p:ph type="body" sz="quarter" idx="11" hasCustomPrompt="1"/>
          </p:nvPr>
        </p:nvSpPr>
        <p:spPr>
          <a:xfrm>
            <a:off x="2860675" y="3062068"/>
            <a:ext cx="6470650" cy="1889003"/>
          </a:xfrm>
        </p:spPr>
        <p:txBody>
          <a:bodyPr/>
          <a:lstStyle>
            <a:lvl1pPr marL="0" indent="0" algn="ctr">
              <a:buNone/>
              <a:defRPr sz="4400">
                <a:solidFill>
                  <a:schemeClr val="bg2"/>
                </a:solidFill>
                <a:latin typeface="Arial Black" panose="020B0A04020102020204" pitchFamily="34" charset="0"/>
              </a:defRPr>
            </a:lvl1pPr>
          </a:lstStyle>
          <a:p>
            <a:pPr lvl="0"/>
            <a:r>
              <a:rPr lang="en-US" dirty="0">
                <a:latin typeface="Arial Black" panose="020B0A04020102020204" pitchFamily="34" charset="0"/>
              </a:rPr>
              <a:t>Section Title Here</a:t>
            </a:r>
            <a:endParaRPr lang="en-US" dirty="0"/>
          </a:p>
        </p:txBody>
      </p:sp>
    </p:spTree>
    <p:extLst>
      <p:ext uri="{BB962C8B-B14F-4D97-AF65-F5344CB8AC3E}">
        <p14:creationId xmlns:p14="http://schemas.microsoft.com/office/powerpoint/2010/main" val="3000768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rn Sec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CC2B79-8518-4D12-8F68-EADB3106F9C7}"/>
              </a:ext>
            </a:extLst>
          </p:cNvPr>
          <p:cNvSpPr/>
          <p:nvPr userDrawn="1"/>
        </p:nvSpPr>
        <p:spPr bwMode="auto">
          <a:xfrm>
            <a:off x="0" y="0"/>
            <a:ext cx="12229514" cy="633046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5" name="Picture 4">
            <a:extLst>
              <a:ext uri="{FF2B5EF4-FFF2-40B4-BE49-F238E27FC236}">
                <a16:creationId xmlns:a16="http://schemas.microsoft.com/office/drawing/2014/main" id="{63133B24-E42F-4EB9-B490-391435F96434}"/>
              </a:ext>
            </a:extLst>
          </p:cNvPr>
          <p:cNvPicPr>
            <a:picLocks noChangeAspect="1"/>
          </p:cNvPicPr>
          <p:nvPr userDrawn="1"/>
        </p:nvPicPr>
        <p:blipFill rotWithShape="1">
          <a:blip r:embed="rId2">
            <a:alphaModFix amt="44000"/>
            <a:extLst>
              <a:ext uri="{BEBA8EAE-BF5A-486C-A8C5-ECC9F3942E4B}">
                <a14:imgProps xmlns:a14="http://schemas.microsoft.com/office/drawing/2010/main">
                  <a14:imgLayer r:embed="rId3">
                    <a14:imgEffect>
                      <a14:colorTemperature colorTemp="2026"/>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22473" t="32175" r="7135" b="13001"/>
          <a:stretch/>
        </p:blipFill>
        <p:spPr>
          <a:xfrm>
            <a:off x="18757" y="0"/>
            <a:ext cx="12192000" cy="6330462"/>
          </a:xfrm>
          <a:prstGeom prst="rect">
            <a:avLst/>
          </a:prstGeom>
        </p:spPr>
      </p:pic>
      <p:sp>
        <p:nvSpPr>
          <p:cNvPr id="3" name="Slide Number Placeholder 2">
            <a:extLst>
              <a:ext uri="{FF2B5EF4-FFF2-40B4-BE49-F238E27FC236}">
                <a16:creationId xmlns:a16="http://schemas.microsoft.com/office/drawing/2014/main" id="{F2776414-72DF-410E-B586-CA210240CA9A}"/>
              </a:ext>
            </a:extLst>
          </p:cNvPr>
          <p:cNvSpPr>
            <a:spLocks noGrp="1"/>
          </p:cNvSpPr>
          <p:nvPr>
            <p:ph type="sldNum" sz="quarter" idx="10"/>
          </p:nvPr>
        </p:nvSpPr>
        <p:spPr/>
        <p:txBody>
          <a:bodyPr/>
          <a:lstStyle/>
          <a:p>
            <a:pPr defTabSz="914377"/>
            <a:fld id="{1F36BDE1-9F69-D444-9770-E7676ED456C3}" type="slidenum">
              <a:rPr lang="en-US" smtClean="0"/>
              <a:pPr defTabSz="914377"/>
              <a:t>‹#›</a:t>
            </a:fld>
            <a:endParaRPr lang="en-US" dirty="0"/>
          </a:p>
        </p:txBody>
      </p:sp>
      <p:sp>
        <p:nvSpPr>
          <p:cNvPr id="7" name="Rectangle 6">
            <a:extLst>
              <a:ext uri="{FF2B5EF4-FFF2-40B4-BE49-F238E27FC236}">
                <a16:creationId xmlns:a16="http://schemas.microsoft.com/office/drawing/2014/main" id="{84B2038A-0AD4-42AE-824C-8F35F0C402E1}"/>
              </a:ext>
            </a:extLst>
          </p:cNvPr>
          <p:cNvSpPr/>
          <p:nvPr userDrawn="1"/>
        </p:nvSpPr>
        <p:spPr bwMode="auto">
          <a:xfrm>
            <a:off x="9711397" y="0"/>
            <a:ext cx="2518117" cy="1050388"/>
          </a:xfrm>
          <a:prstGeom prst="rect">
            <a:avLst/>
          </a:prstGeom>
          <a:solidFill>
            <a:schemeClr val="bg1"/>
          </a:solidFill>
          <a:ln w="9525" cap="flat" cmpd="sng" algn="ctr">
            <a:noFill/>
            <a:prstDash val="solid"/>
            <a:round/>
            <a:headEnd type="none" w="med" len="med"/>
            <a:tailEnd type="none" w="med" len="med"/>
          </a:ln>
          <a:effectLst>
            <a:outerShdw blurRad="190500" dist="76200" sx="122000" sy="122000" algn="ctr" rotWithShape="0">
              <a:schemeClr val="accent1">
                <a:lumMod val="75000"/>
                <a:alpha val="2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6" name="Picture 5">
            <a:extLst>
              <a:ext uri="{FF2B5EF4-FFF2-40B4-BE49-F238E27FC236}">
                <a16:creationId xmlns:a16="http://schemas.microsoft.com/office/drawing/2014/main" id="{1575A550-0601-4A73-A69E-8FA5A1B77F8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06737" y="228637"/>
            <a:ext cx="1491374" cy="626378"/>
          </a:xfrm>
          <a:prstGeom prst="rect">
            <a:avLst/>
          </a:prstGeom>
        </p:spPr>
      </p:pic>
      <p:sp>
        <p:nvSpPr>
          <p:cNvPr id="9" name="Text Placeholder 8">
            <a:extLst>
              <a:ext uri="{FF2B5EF4-FFF2-40B4-BE49-F238E27FC236}">
                <a16:creationId xmlns:a16="http://schemas.microsoft.com/office/drawing/2014/main" id="{26FADED7-B1BE-4ED1-8514-50F94C817C74}"/>
              </a:ext>
            </a:extLst>
          </p:cNvPr>
          <p:cNvSpPr>
            <a:spLocks noGrp="1"/>
          </p:cNvSpPr>
          <p:nvPr>
            <p:ph type="body" sz="quarter" idx="11" hasCustomPrompt="1"/>
          </p:nvPr>
        </p:nvSpPr>
        <p:spPr>
          <a:xfrm>
            <a:off x="2860675" y="3062068"/>
            <a:ext cx="6470650" cy="1889003"/>
          </a:xfrm>
        </p:spPr>
        <p:txBody>
          <a:bodyPr/>
          <a:lstStyle>
            <a:lvl1pPr marL="0" indent="0" algn="ctr">
              <a:buNone/>
              <a:defRPr sz="4400">
                <a:solidFill>
                  <a:schemeClr val="bg2"/>
                </a:solidFill>
                <a:latin typeface="Arial Black" panose="020B0A04020102020204" pitchFamily="34" charset="0"/>
              </a:defRPr>
            </a:lvl1pPr>
          </a:lstStyle>
          <a:p>
            <a:pPr lvl="0"/>
            <a:r>
              <a:rPr lang="en-US" dirty="0">
                <a:latin typeface="Arial Black" panose="020B0A04020102020204" pitchFamily="34" charset="0"/>
              </a:rPr>
              <a:t>Section Title Here</a:t>
            </a:r>
            <a:endParaRPr lang="en-US" dirty="0"/>
          </a:p>
        </p:txBody>
      </p:sp>
    </p:spTree>
    <p:extLst>
      <p:ext uri="{BB962C8B-B14F-4D97-AF65-F5344CB8AC3E}">
        <p14:creationId xmlns:p14="http://schemas.microsoft.com/office/powerpoint/2010/main" val="872552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ouble Presen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632BE1-F62D-487A-B7F4-02459741AA51}"/>
              </a:ext>
            </a:extLst>
          </p:cNvPr>
          <p:cNvSpPr/>
          <p:nvPr userDrawn="1"/>
        </p:nvSpPr>
        <p:spPr bwMode="auto">
          <a:xfrm>
            <a:off x="0" y="943495"/>
            <a:ext cx="12192000" cy="539080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9" name="Picture 8" descr="A picture containing electronics, circuit&#10;&#10;Description automatically generated">
            <a:extLst>
              <a:ext uri="{FF2B5EF4-FFF2-40B4-BE49-F238E27FC236}">
                <a16:creationId xmlns:a16="http://schemas.microsoft.com/office/drawing/2014/main" id="{B8B8B372-EE74-482A-B29C-9191A6A0C807}"/>
              </a:ext>
            </a:extLst>
          </p:cNvPr>
          <p:cNvPicPr>
            <a:picLocks noChangeAspect="1"/>
          </p:cNvPicPr>
          <p:nvPr userDrawn="1"/>
        </p:nvPicPr>
        <p:blipFill rotWithShape="1">
          <a:blip r:embed="rId2" cstate="print">
            <a:alphaModFix amt="29000"/>
            <a:extLst>
              <a:ext uri="{BEBA8EAE-BF5A-486C-A8C5-ECC9F3942E4B}">
                <a14:imgProps xmlns:a14="http://schemas.microsoft.com/office/drawing/2010/main">
                  <a14:imgLayer r:embed="rId3">
                    <a14:imgEffect>
                      <a14:sharpenSoften amount="-42000"/>
                    </a14:imgEffect>
                    <a14:imgEffect>
                      <a14:saturation sat="0"/>
                    </a14:imgEffect>
                    <a14:imgEffect>
                      <a14:brightnessContrast contrast="-59000"/>
                    </a14:imgEffect>
                  </a14:imgLayer>
                </a14:imgProps>
              </a:ext>
              <a:ext uri="{28A0092B-C50C-407E-A947-70E740481C1C}">
                <a14:useLocalDpi xmlns:a14="http://schemas.microsoft.com/office/drawing/2010/main" val="0"/>
              </a:ext>
            </a:extLst>
          </a:blip>
          <a:srcRect t="21394"/>
          <a:stretch/>
        </p:blipFill>
        <p:spPr>
          <a:xfrm>
            <a:off x="1496" y="928849"/>
            <a:ext cx="12192000" cy="5390803"/>
          </a:xfrm>
          <a:prstGeom prst="rect">
            <a:avLst/>
          </a:prstGeom>
          <a:effectLst>
            <a:softEdge rad="393700"/>
          </a:effectLst>
        </p:spPr>
      </p:pic>
      <p:sp>
        <p:nvSpPr>
          <p:cNvPr id="2" name="Title 1">
            <a:extLst>
              <a:ext uri="{FF2B5EF4-FFF2-40B4-BE49-F238E27FC236}">
                <a16:creationId xmlns:a16="http://schemas.microsoft.com/office/drawing/2014/main" id="{DDF4B295-6E90-49AD-9896-3BDB98AA3969}"/>
              </a:ext>
            </a:extLst>
          </p:cNvPr>
          <p:cNvSpPr>
            <a:spLocks noGrp="1"/>
          </p:cNvSpPr>
          <p:nvPr>
            <p:ph type="title" hasCustomPrompt="1"/>
          </p:nvPr>
        </p:nvSpPr>
        <p:spPr/>
        <p:txBody>
          <a:bodyPr/>
          <a:lstStyle>
            <a:lvl1pPr>
              <a:defRPr/>
            </a:lvl1pPr>
          </a:lstStyle>
          <a:p>
            <a:r>
              <a:rPr lang="en-US" dirty="0"/>
              <a:t>Todays Presenters Tuesday – Insert Date</a:t>
            </a:r>
          </a:p>
        </p:txBody>
      </p:sp>
      <p:sp>
        <p:nvSpPr>
          <p:cNvPr id="3" name="Slide Number Placeholder 2">
            <a:extLst>
              <a:ext uri="{FF2B5EF4-FFF2-40B4-BE49-F238E27FC236}">
                <a16:creationId xmlns:a16="http://schemas.microsoft.com/office/drawing/2014/main" id="{9D674098-8BE3-4F3C-8F48-E5F9DDB456E7}"/>
              </a:ext>
            </a:extLst>
          </p:cNvPr>
          <p:cNvSpPr>
            <a:spLocks noGrp="1"/>
          </p:cNvSpPr>
          <p:nvPr>
            <p:ph type="sldNum" sz="quarter" idx="10"/>
          </p:nvPr>
        </p:nvSpPr>
        <p:spPr/>
        <p:txBody>
          <a:bodyPr/>
          <a:lstStyle/>
          <a:p>
            <a:pPr defTabSz="914377"/>
            <a:fld id="{1F36BDE1-9F69-D444-9770-E7676ED456C3}" type="slidenum">
              <a:rPr lang="en-US" smtClean="0"/>
              <a:pPr defTabSz="914377"/>
              <a:t>‹#›</a:t>
            </a:fld>
            <a:endParaRPr lang="en-US" dirty="0"/>
          </a:p>
        </p:txBody>
      </p:sp>
      <p:sp>
        <p:nvSpPr>
          <p:cNvPr id="5" name="Picture Placeholder 4">
            <a:extLst>
              <a:ext uri="{FF2B5EF4-FFF2-40B4-BE49-F238E27FC236}">
                <a16:creationId xmlns:a16="http://schemas.microsoft.com/office/drawing/2014/main" id="{F9C76BE3-6BF8-4190-BD7C-27FAFB97A202}"/>
              </a:ext>
            </a:extLst>
          </p:cNvPr>
          <p:cNvSpPr>
            <a:spLocks noGrp="1"/>
          </p:cNvSpPr>
          <p:nvPr>
            <p:ph type="pic" sz="quarter" idx="11"/>
          </p:nvPr>
        </p:nvSpPr>
        <p:spPr>
          <a:xfrm>
            <a:off x="1798321" y="1121558"/>
            <a:ext cx="3795713" cy="5005387"/>
          </a:xfrm>
          <a:solidFill>
            <a:schemeClr val="bg1">
              <a:lumMod val="85000"/>
            </a:schemeClr>
          </a:solidFill>
        </p:spPr>
        <p:txBody>
          <a:bodyPr/>
          <a:lstStyle/>
          <a:p>
            <a:endParaRPr lang="en-US" dirty="0"/>
          </a:p>
        </p:txBody>
      </p:sp>
      <p:sp>
        <p:nvSpPr>
          <p:cNvPr id="6" name="Picture Placeholder 4">
            <a:extLst>
              <a:ext uri="{FF2B5EF4-FFF2-40B4-BE49-F238E27FC236}">
                <a16:creationId xmlns:a16="http://schemas.microsoft.com/office/drawing/2014/main" id="{12519401-273D-4219-B55E-91C28C085292}"/>
              </a:ext>
            </a:extLst>
          </p:cNvPr>
          <p:cNvSpPr>
            <a:spLocks noGrp="1"/>
          </p:cNvSpPr>
          <p:nvPr>
            <p:ph type="pic" sz="quarter" idx="12"/>
          </p:nvPr>
        </p:nvSpPr>
        <p:spPr>
          <a:xfrm>
            <a:off x="6453449" y="1121558"/>
            <a:ext cx="3795713" cy="5005387"/>
          </a:xfrm>
          <a:solidFill>
            <a:schemeClr val="bg1">
              <a:lumMod val="85000"/>
            </a:schemeClr>
          </a:solidFill>
        </p:spPr>
        <p:txBody>
          <a:bodyPr/>
          <a:lstStyle/>
          <a:p>
            <a:endParaRPr lang="en-US"/>
          </a:p>
        </p:txBody>
      </p:sp>
      <p:sp>
        <p:nvSpPr>
          <p:cNvPr id="10" name="Rectangle 9">
            <a:extLst>
              <a:ext uri="{FF2B5EF4-FFF2-40B4-BE49-F238E27FC236}">
                <a16:creationId xmlns:a16="http://schemas.microsoft.com/office/drawing/2014/main" id="{4E8D39A7-39E8-4394-A503-7F51948DC4E8}"/>
              </a:ext>
            </a:extLst>
          </p:cNvPr>
          <p:cNvSpPr/>
          <p:nvPr userDrawn="1"/>
        </p:nvSpPr>
        <p:spPr bwMode="auto">
          <a:xfrm>
            <a:off x="1845212" y="5343225"/>
            <a:ext cx="3514577" cy="724951"/>
          </a:xfrm>
          <a:prstGeom prst="rect">
            <a:avLst/>
          </a:prstGeom>
          <a:solidFill>
            <a:schemeClr val="accent2">
              <a:alpha val="82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Rectangle 10">
            <a:extLst>
              <a:ext uri="{FF2B5EF4-FFF2-40B4-BE49-F238E27FC236}">
                <a16:creationId xmlns:a16="http://schemas.microsoft.com/office/drawing/2014/main" id="{F720CD75-0B38-4D0B-A057-51FB96A4C403}"/>
              </a:ext>
            </a:extLst>
          </p:cNvPr>
          <p:cNvSpPr/>
          <p:nvPr userDrawn="1"/>
        </p:nvSpPr>
        <p:spPr bwMode="auto">
          <a:xfrm>
            <a:off x="6506307" y="5343225"/>
            <a:ext cx="3514577" cy="724951"/>
          </a:xfrm>
          <a:prstGeom prst="rect">
            <a:avLst/>
          </a:prstGeom>
          <a:solidFill>
            <a:schemeClr val="accent2">
              <a:alpha val="82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Text Placeholder 12">
            <a:extLst>
              <a:ext uri="{FF2B5EF4-FFF2-40B4-BE49-F238E27FC236}">
                <a16:creationId xmlns:a16="http://schemas.microsoft.com/office/drawing/2014/main" id="{86AA7164-BD27-449F-9ED0-40DC05D1793D}"/>
              </a:ext>
            </a:extLst>
          </p:cNvPr>
          <p:cNvSpPr>
            <a:spLocks noGrp="1"/>
          </p:cNvSpPr>
          <p:nvPr>
            <p:ph type="body" sz="quarter" idx="13" hasCustomPrompt="1"/>
          </p:nvPr>
        </p:nvSpPr>
        <p:spPr>
          <a:xfrm>
            <a:off x="1990188" y="5428892"/>
            <a:ext cx="3352800" cy="307550"/>
          </a:xfrm>
        </p:spPr>
        <p:txBody>
          <a:bodyPr/>
          <a:lstStyle>
            <a:lvl1pPr marL="0" indent="0">
              <a:buNone/>
              <a:defRPr sz="1600">
                <a:solidFill>
                  <a:schemeClr val="bg1"/>
                </a:solidFill>
                <a:latin typeface="Arial Black" panose="020B0A04020102020204" pitchFamily="34" charset="0"/>
              </a:defRPr>
            </a:lvl1pPr>
          </a:lstStyle>
          <a:p>
            <a:pPr lvl="0"/>
            <a:r>
              <a:rPr lang="en-US" dirty="0"/>
              <a:t>Name</a:t>
            </a:r>
          </a:p>
          <a:p>
            <a:pPr lvl="0"/>
            <a:endParaRPr lang="en-US" dirty="0"/>
          </a:p>
        </p:txBody>
      </p:sp>
      <p:sp>
        <p:nvSpPr>
          <p:cNvPr id="15" name="Text Placeholder 14">
            <a:extLst>
              <a:ext uri="{FF2B5EF4-FFF2-40B4-BE49-F238E27FC236}">
                <a16:creationId xmlns:a16="http://schemas.microsoft.com/office/drawing/2014/main" id="{85A9B5CA-DB28-49D1-848A-C3E4FFAFA17F}"/>
              </a:ext>
            </a:extLst>
          </p:cNvPr>
          <p:cNvSpPr>
            <a:spLocks noGrp="1"/>
          </p:cNvSpPr>
          <p:nvPr>
            <p:ph type="body" sz="quarter" idx="14" hasCustomPrompt="1"/>
          </p:nvPr>
        </p:nvSpPr>
        <p:spPr>
          <a:xfrm>
            <a:off x="1990188" y="5664038"/>
            <a:ext cx="3416300" cy="265113"/>
          </a:xfrm>
        </p:spPr>
        <p:txBody>
          <a:bodyPr/>
          <a:lstStyle>
            <a:lvl1pPr marL="0" indent="0">
              <a:buNone/>
              <a:defRPr sz="1400">
                <a:solidFill>
                  <a:schemeClr val="bg1"/>
                </a:solidFill>
              </a:defRPr>
            </a:lvl1pPr>
          </a:lstStyle>
          <a:p>
            <a:pPr lvl="0"/>
            <a:r>
              <a:rPr lang="en-US" dirty="0"/>
              <a:t>Title</a:t>
            </a:r>
          </a:p>
        </p:txBody>
      </p:sp>
      <p:sp>
        <p:nvSpPr>
          <p:cNvPr id="17" name="Text Placeholder 12">
            <a:extLst>
              <a:ext uri="{FF2B5EF4-FFF2-40B4-BE49-F238E27FC236}">
                <a16:creationId xmlns:a16="http://schemas.microsoft.com/office/drawing/2014/main" id="{F4F819A5-C96C-4DE9-B6F5-270D247C476D}"/>
              </a:ext>
            </a:extLst>
          </p:cNvPr>
          <p:cNvSpPr>
            <a:spLocks noGrp="1"/>
          </p:cNvSpPr>
          <p:nvPr>
            <p:ph type="body" sz="quarter" idx="15" hasCustomPrompt="1"/>
          </p:nvPr>
        </p:nvSpPr>
        <p:spPr>
          <a:xfrm>
            <a:off x="6651283" y="5428892"/>
            <a:ext cx="3352800" cy="307550"/>
          </a:xfrm>
        </p:spPr>
        <p:txBody>
          <a:bodyPr/>
          <a:lstStyle>
            <a:lvl1pPr marL="0" indent="0">
              <a:buNone/>
              <a:defRPr sz="1600">
                <a:solidFill>
                  <a:schemeClr val="bg1"/>
                </a:solidFill>
                <a:latin typeface="Arial Black" panose="020B0A04020102020204" pitchFamily="34" charset="0"/>
              </a:defRPr>
            </a:lvl1pPr>
          </a:lstStyle>
          <a:p>
            <a:pPr lvl="0"/>
            <a:r>
              <a:rPr lang="en-US" dirty="0"/>
              <a:t>Name</a:t>
            </a:r>
          </a:p>
          <a:p>
            <a:pPr lvl="0"/>
            <a:endParaRPr lang="en-US" dirty="0"/>
          </a:p>
        </p:txBody>
      </p:sp>
      <p:sp>
        <p:nvSpPr>
          <p:cNvPr id="18" name="Text Placeholder 14">
            <a:extLst>
              <a:ext uri="{FF2B5EF4-FFF2-40B4-BE49-F238E27FC236}">
                <a16:creationId xmlns:a16="http://schemas.microsoft.com/office/drawing/2014/main" id="{F1351077-F61A-4884-8372-949E48C41D9B}"/>
              </a:ext>
            </a:extLst>
          </p:cNvPr>
          <p:cNvSpPr>
            <a:spLocks noGrp="1"/>
          </p:cNvSpPr>
          <p:nvPr>
            <p:ph type="body" sz="quarter" idx="16" hasCustomPrompt="1"/>
          </p:nvPr>
        </p:nvSpPr>
        <p:spPr>
          <a:xfrm>
            <a:off x="6651283" y="5664038"/>
            <a:ext cx="3416300" cy="265113"/>
          </a:xfrm>
        </p:spPr>
        <p:txBody>
          <a:bodyPr/>
          <a:lstStyle>
            <a:lvl1pPr marL="0" indent="0">
              <a:buNone/>
              <a:defRPr sz="1400">
                <a:solidFill>
                  <a:schemeClr val="bg1"/>
                </a:solidFill>
              </a:defRPr>
            </a:lvl1pPr>
          </a:lstStyle>
          <a:p>
            <a:pPr lvl="0"/>
            <a:r>
              <a:rPr lang="en-US" dirty="0"/>
              <a:t>Title</a:t>
            </a:r>
          </a:p>
        </p:txBody>
      </p:sp>
    </p:spTree>
    <p:extLst>
      <p:ext uri="{BB962C8B-B14F-4D97-AF65-F5344CB8AC3E}">
        <p14:creationId xmlns:p14="http://schemas.microsoft.com/office/powerpoint/2010/main" val="1961330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ImagePresen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632BE1-F62D-487A-B7F4-02459741AA51}"/>
              </a:ext>
            </a:extLst>
          </p:cNvPr>
          <p:cNvSpPr/>
          <p:nvPr userDrawn="1"/>
        </p:nvSpPr>
        <p:spPr bwMode="auto">
          <a:xfrm>
            <a:off x="0" y="943495"/>
            <a:ext cx="12192000" cy="539080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9" name="Picture 8" descr="A picture containing electronics, circuit&#10;&#10;Description automatically generated">
            <a:extLst>
              <a:ext uri="{FF2B5EF4-FFF2-40B4-BE49-F238E27FC236}">
                <a16:creationId xmlns:a16="http://schemas.microsoft.com/office/drawing/2014/main" id="{B8B8B372-EE74-482A-B29C-9191A6A0C807}"/>
              </a:ext>
            </a:extLst>
          </p:cNvPr>
          <p:cNvPicPr>
            <a:picLocks noChangeAspect="1"/>
          </p:cNvPicPr>
          <p:nvPr userDrawn="1"/>
        </p:nvPicPr>
        <p:blipFill rotWithShape="1">
          <a:blip r:embed="rId2" cstate="print">
            <a:alphaModFix amt="29000"/>
            <a:extLst>
              <a:ext uri="{BEBA8EAE-BF5A-486C-A8C5-ECC9F3942E4B}">
                <a14:imgProps xmlns:a14="http://schemas.microsoft.com/office/drawing/2010/main">
                  <a14:imgLayer r:embed="rId3">
                    <a14:imgEffect>
                      <a14:sharpenSoften amount="-42000"/>
                    </a14:imgEffect>
                    <a14:imgEffect>
                      <a14:saturation sat="0"/>
                    </a14:imgEffect>
                    <a14:imgEffect>
                      <a14:brightnessContrast contrast="-59000"/>
                    </a14:imgEffect>
                  </a14:imgLayer>
                </a14:imgProps>
              </a:ext>
              <a:ext uri="{28A0092B-C50C-407E-A947-70E740481C1C}">
                <a14:useLocalDpi xmlns:a14="http://schemas.microsoft.com/office/drawing/2010/main" val="0"/>
              </a:ext>
            </a:extLst>
          </a:blip>
          <a:srcRect t="21394"/>
          <a:stretch/>
        </p:blipFill>
        <p:spPr>
          <a:xfrm>
            <a:off x="1496" y="928849"/>
            <a:ext cx="12192000" cy="5390803"/>
          </a:xfrm>
          <a:prstGeom prst="rect">
            <a:avLst/>
          </a:prstGeom>
          <a:effectLst>
            <a:softEdge rad="393700"/>
          </a:effectLst>
        </p:spPr>
      </p:pic>
      <p:sp>
        <p:nvSpPr>
          <p:cNvPr id="2" name="Title 1">
            <a:extLst>
              <a:ext uri="{FF2B5EF4-FFF2-40B4-BE49-F238E27FC236}">
                <a16:creationId xmlns:a16="http://schemas.microsoft.com/office/drawing/2014/main" id="{DDF4B295-6E90-49AD-9896-3BDB98AA3969}"/>
              </a:ext>
            </a:extLst>
          </p:cNvPr>
          <p:cNvSpPr>
            <a:spLocks noGrp="1"/>
          </p:cNvSpPr>
          <p:nvPr>
            <p:ph type="title" hasCustomPrompt="1"/>
          </p:nvPr>
        </p:nvSpPr>
        <p:spPr/>
        <p:txBody>
          <a:bodyPr/>
          <a:lstStyle>
            <a:lvl1pPr>
              <a:defRPr/>
            </a:lvl1pPr>
          </a:lstStyle>
          <a:p>
            <a:r>
              <a:rPr lang="en-US" dirty="0"/>
              <a:t>Todays Presenters Tuesday – Insert Date</a:t>
            </a:r>
          </a:p>
        </p:txBody>
      </p:sp>
      <p:sp>
        <p:nvSpPr>
          <p:cNvPr id="3" name="Slide Number Placeholder 2">
            <a:extLst>
              <a:ext uri="{FF2B5EF4-FFF2-40B4-BE49-F238E27FC236}">
                <a16:creationId xmlns:a16="http://schemas.microsoft.com/office/drawing/2014/main" id="{9D674098-8BE3-4F3C-8F48-E5F9DDB456E7}"/>
              </a:ext>
            </a:extLst>
          </p:cNvPr>
          <p:cNvSpPr>
            <a:spLocks noGrp="1"/>
          </p:cNvSpPr>
          <p:nvPr>
            <p:ph type="sldNum" sz="quarter" idx="10"/>
          </p:nvPr>
        </p:nvSpPr>
        <p:spPr/>
        <p:txBody>
          <a:bodyPr/>
          <a:lstStyle/>
          <a:p>
            <a:pPr defTabSz="914377"/>
            <a:fld id="{1F36BDE1-9F69-D444-9770-E7676ED456C3}" type="slidenum">
              <a:rPr lang="en-US" smtClean="0"/>
              <a:pPr defTabSz="914377"/>
              <a:t>‹#›</a:t>
            </a:fld>
            <a:endParaRPr lang="en-US" dirty="0"/>
          </a:p>
        </p:txBody>
      </p:sp>
      <p:sp>
        <p:nvSpPr>
          <p:cNvPr id="5" name="Picture Placeholder 4">
            <a:extLst>
              <a:ext uri="{FF2B5EF4-FFF2-40B4-BE49-F238E27FC236}">
                <a16:creationId xmlns:a16="http://schemas.microsoft.com/office/drawing/2014/main" id="{F9C76BE3-6BF8-4190-BD7C-27FAFB97A202}"/>
              </a:ext>
            </a:extLst>
          </p:cNvPr>
          <p:cNvSpPr>
            <a:spLocks noGrp="1"/>
          </p:cNvSpPr>
          <p:nvPr>
            <p:ph type="pic" sz="quarter" idx="11"/>
          </p:nvPr>
        </p:nvSpPr>
        <p:spPr>
          <a:xfrm>
            <a:off x="4246100" y="1121558"/>
            <a:ext cx="3795713" cy="5005387"/>
          </a:xfrm>
          <a:solidFill>
            <a:schemeClr val="bg1">
              <a:lumMod val="85000"/>
            </a:schemeClr>
          </a:solidFill>
        </p:spPr>
        <p:txBody>
          <a:bodyPr/>
          <a:lstStyle/>
          <a:p>
            <a:endParaRPr lang="en-US"/>
          </a:p>
        </p:txBody>
      </p:sp>
      <p:sp>
        <p:nvSpPr>
          <p:cNvPr id="10" name="Rectangle 9">
            <a:extLst>
              <a:ext uri="{FF2B5EF4-FFF2-40B4-BE49-F238E27FC236}">
                <a16:creationId xmlns:a16="http://schemas.microsoft.com/office/drawing/2014/main" id="{4E8D39A7-39E8-4394-A503-7F51948DC4E8}"/>
              </a:ext>
            </a:extLst>
          </p:cNvPr>
          <p:cNvSpPr/>
          <p:nvPr userDrawn="1"/>
        </p:nvSpPr>
        <p:spPr bwMode="auto">
          <a:xfrm>
            <a:off x="4292991" y="5343225"/>
            <a:ext cx="3514577" cy="724951"/>
          </a:xfrm>
          <a:prstGeom prst="rect">
            <a:avLst/>
          </a:prstGeom>
          <a:solidFill>
            <a:schemeClr val="accent2">
              <a:alpha val="82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Text Placeholder 12">
            <a:extLst>
              <a:ext uri="{FF2B5EF4-FFF2-40B4-BE49-F238E27FC236}">
                <a16:creationId xmlns:a16="http://schemas.microsoft.com/office/drawing/2014/main" id="{86AA7164-BD27-449F-9ED0-40DC05D1793D}"/>
              </a:ext>
            </a:extLst>
          </p:cNvPr>
          <p:cNvSpPr>
            <a:spLocks noGrp="1"/>
          </p:cNvSpPr>
          <p:nvPr>
            <p:ph type="body" sz="quarter" idx="13" hasCustomPrompt="1"/>
          </p:nvPr>
        </p:nvSpPr>
        <p:spPr>
          <a:xfrm>
            <a:off x="4437967" y="5428892"/>
            <a:ext cx="3352800" cy="307550"/>
          </a:xfrm>
        </p:spPr>
        <p:txBody>
          <a:bodyPr/>
          <a:lstStyle>
            <a:lvl1pPr marL="0" indent="0">
              <a:buNone/>
              <a:defRPr sz="1600">
                <a:solidFill>
                  <a:schemeClr val="bg1"/>
                </a:solidFill>
                <a:latin typeface="Arial Black" panose="020B0A04020102020204" pitchFamily="34" charset="0"/>
              </a:defRPr>
            </a:lvl1pPr>
          </a:lstStyle>
          <a:p>
            <a:pPr lvl="0"/>
            <a:r>
              <a:rPr lang="en-US" dirty="0"/>
              <a:t>Name</a:t>
            </a:r>
          </a:p>
          <a:p>
            <a:pPr lvl="0"/>
            <a:endParaRPr lang="en-US" dirty="0"/>
          </a:p>
        </p:txBody>
      </p:sp>
      <p:sp>
        <p:nvSpPr>
          <p:cNvPr id="15" name="Text Placeholder 14">
            <a:extLst>
              <a:ext uri="{FF2B5EF4-FFF2-40B4-BE49-F238E27FC236}">
                <a16:creationId xmlns:a16="http://schemas.microsoft.com/office/drawing/2014/main" id="{85A9B5CA-DB28-49D1-848A-C3E4FFAFA17F}"/>
              </a:ext>
            </a:extLst>
          </p:cNvPr>
          <p:cNvSpPr>
            <a:spLocks noGrp="1"/>
          </p:cNvSpPr>
          <p:nvPr>
            <p:ph type="body" sz="quarter" idx="14" hasCustomPrompt="1"/>
          </p:nvPr>
        </p:nvSpPr>
        <p:spPr>
          <a:xfrm>
            <a:off x="4437967" y="5664038"/>
            <a:ext cx="3416300" cy="265113"/>
          </a:xfrm>
        </p:spPr>
        <p:txBody>
          <a:bodyPr/>
          <a:lstStyle>
            <a:lvl1pPr marL="0" indent="0">
              <a:buNone/>
              <a:defRPr sz="1400">
                <a:solidFill>
                  <a:schemeClr val="bg1"/>
                </a:solidFill>
              </a:defRPr>
            </a:lvl1pPr>
          </a:lstStyle>
          <a:p>
            <a:pPr lvl="0"/>
            <a:r>
              <a:rPr lang="en-US" dirty="0"/>
              <a:t>Title</a:t>
            </a:r>
          </a:p>
        </p:txBody>
      </p:sp>
    </p:spTree>
    <p:extLst>
      <p:ext uri="{BB962C8B-B14F-4D97-AF65-F5344CB8AC3E}">
        <p14:creationId xmlns:p14="http://schemas.microsoft.com/office/powerpoint/2010/main" val="2265979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oleSlide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5D371-14A3-46B5-9BAC-705F0E3B40F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22CF470-3807-46C7-99D1-2C41A6AE5FE8}"/>
              </a:ext>
            </a:extLst>
          </p:cNvPr>
          <p:cNvSpPr>
            <a:spLocks noGrp="1"/>
          </p:cNvSpPr>
          <p:nvPr>
            <p:ph type="sldNum" sz="quarter" idx="10"/>
          </p:nvPr>
        </p:nvSpPr>
        <p:spPr/>
        <p:txBody>
          <a:bodyPr/>
          <a:lstStyle/>
          <a:p>
            <a:pPr defTabSz="914377"/>
            <a:fld id="{1F36BDE1-9F69-D444-9770-E7676ED456C3}" type="slidenum">
              <a:rPr lang="en-US" smtClean="0"/>
              <a:pPr defTabSz="914377"/>
              <a:t>‹#›</a:t>
            </a:fld>
            <a:endParaRPr lang="en-US" dirty="0"/>
          </a:p>
        </p:txBody>
      </p:sp>
      <p:sp>
        <p:nvSpPr>
          <p:cNvPr id="4" name="Content Placeholder 3">
            <a:extLst>
              <a:ext uri="{FF2B5EF4-FFF2-40B4-BE49-F238E27FC236}">
                <a16:creationId xmlns:a16="http://schemas.microsoft.com/office/drawing/2014/main" id="{714B1542-7A6E-4C04-8469-D0A516C6671B}"/>
              </a:ext>
            </a:extLst>
          </p:cNvPr>
          <p:cNvSpPr>
            <a:spLocks noGrp="1" noChangeArrowheads="1"/>
          </p:cNvSpPr>
          <p:nvPr>
            <p:ph idx="1" hasCustomPrompt="1"/>
          </p:nvPr>
        </p:nvSpPr>
        <p:spPr bwMode="auto">
          <a:xfrm>
            <a:off x="609600" y="1071117"/>
            <a:ext cx="10972800" cy="496455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buClr>
                <a:schemeClr val="tx1"/>
              </a:buClr>
              <a:buFont typeface="Arial" panose="020B0604020202020204" pitchFamily="34" charset="0"/>
              <a:buNone/>
              <a:defRPr/>
            </a:lvl1pPr>
            <a:lvl2pPr marL="457200" indent="-182880">
              <a:spcBef>
                <a:spcPts val="600"/>
              </a:spcBef>
              <a:spcAft>
                <a:spcPts val="0"/>
              </a:spcAft>
              <a:buFont typeface="Wingdings" panose="05000000000000000000" pitchFamily="2" charset="2"/>
              <a:buChar char="§"/>
              <a:defRPr/>
            </a:lvl2pPr>
            <a:lvl3pPr marL="731520" indent="-182880">
              <a:spcBef>
                <a:spcPts val="600"/>
              </a:spcBef>
              <a:buFont typeface="Arial" panose="020B0604020202020204" pitchFamily="34" charset="0"/>
              <a:buChar char="−"/>
              <a:defRPr/>
            </a:lvl3pPr>
            <a:lvl4pPr marL="1005840" indent="-182880">
              <a:buFont typeface="Arial" panose="020B0604020202020204" pitchFamily="34" charset="0"/>
              <a:buChar char="•"/>
              <a:defRPr/>
            </a:lvl4pPr>
            <a:lvl5pPr marL="1280160" indent="-18288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3663273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oybeanTitle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3935" b="7802"/>
          <a:stretch/>
        </p:blipFill>
        <p:spPr>
          <a:xfrm>
            <a:off x="1" y="-1"/>
            <a:ext cx="12192000" cy="6359575"/>
          </a:xfrm>
          <a:prstGeom prst="rect">
            <a:avLst/>
          </a:prstGeom>
        </p:spPr>
      </p:pic>
      <p:sp>
        <p:nvSpPr>
          <p:cNvPr id="11" name="Rectangle 10">
            <a:extLst>
              <a:ext uri="{FF2B5EF4-FFF2-40B4-BE49-F238E27FC236}">
                <a16:creationId xmlns:a16="http://schemas.microsoft.com/office/drawing/2014/main" id="{77F6C006-1D0C-4C87-B71D-A3669A357AC6}"/>
              </a:ext>
            </a:extLst>
          </p:cNvPr>
          <p:cNvSpPr/>
          <p:nvPr userDrawn="1"/>
        </p:nvSpPr>
        <p:spPr bwMode="auto">
          <a:xfrm>
            <a:off x="0" y="2898512"/>
            <a:ext cx="12192000" cy="3463603"/>
          </a:xfrm>
          <a:prstGeom prst="rect">
            <a:avLst/>
          </a:prstGeom>
          <a:gradFill>
            <a:gsLst>
              <a:gs pos="0">
                <a:schemeClr val="accent2">
                  <a:alpha val="0"/>
                </a:schemeClr>
              </a:gs>
              <a:gs pos="38000">
                <a:schemeClr val="accent2">
                  <a:alpha val="72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6" name="Rectangle 3"/>
          <p:cNvSpPr>
            <a:spLocks noGrp="1" noChangeArrowheads="1"/>
          </p:cNvSpPr>
          <p:nvPr>
            <p:ph type="subTitle" idx="1" hasCustomPrompt="1"/>
          </p:nvPr>
        </p:nvSpPr>
        <p:spPr>
          <a:xfrm>
            <a:off x="637119" y="5187323"/>
            <a:ext cx="10949515" cy="600075"/>
          </a:xfrm>
          <a:prstGeom prst="rect">
            <a:avLst/>
          </a:prstGeom>
        </p:spPr>
        <p:txBody>
          <a:bodyPr anchor="t" anchorCtr="0"/>
          <a:lstStyle>
            <a:lvl1pPr marL="0" indent="0">
              <a:lnSpc>
                <a:spcPts val="2200"/>
              </a:lnSpc>
              <a:spcBef>
                <a:spcPts val="0"/>
              </a:spcBef>
              <a:buNone/>
              <a:defRPr sz="2000" b="1" baseline="0">
                <a:solidFill>
                  <a:schemeClr val="bg2"/>
                </a:solidFill>
              </a:defRPr>
            </a:lvl1pPr>
          </a:lstStyle>
          <a:p>
            <a:r>
              <a:rPr lang="en-US" dirty="0"/>
              <a:t>Click to edit subtitle</a:t>
            </a:r>
          </a:p>
        </p:txBody>
      </p:sp>
      <p:sp>
        <p:nvSpPr>
          <p:cNvPr id="7" name="Rectangle 2"/>
          <p:cNvSpPr>
            <a:spLocks noGrp="1" noChangeArrowheads="1"/>
          </p:cNvSpPr>
          <p:nvPr>
            <p:ph type="ctrTitle" hasCustomPrompt="1"/>
          </p:nvPr>
        </p:nvSpPr>
        <p:spPr>
          <a:xfrm>
            <a:off x="644606" y="4154778"/>
            <a:ext cx="10928124" cy="1032545"/>
          </a:xfrm>
          <a:prstGeom prst="rect">
            <a:avLst/>
          </a:prstGeom>
        </p:spPr>
        <p:txBody>
          <a:bodyPr anchor="t"/>
          <a:lstStyle>
            <a:lvl1pPr>
              <a:lnSpc>
                <a:spcPts val="3200"/>
              </a:lnSpc>
              <a:defRPr lang="en-US" sz="3200" cap="all" baseline="0" dirty="0">
                <a:solidFill>
                  <a:schemeClr val="bg1"/>
                </a:solidFill>
                <a:latin typeface="Arial Black" panose="020B0A04020102020204" pitchFamily="34" charset="0"/>
              </a:defRPr>
            </a:lvl1pPr>
          </a:lstStyle>
          <a:p>
            <a:r>
              <a:rPr lang="en-US" dirty="0"/>
              <a:t>Click To Edit Master Title</a:t>
            </a:r>
          </a:p>
        </p:txBody>
      </p:sp>
      <p:sp>
        <p:nvSpPr>
          <p:cNvPr id="3" name="Rectangle 2">
            <a:extLst>
              <a:ext uri="{FF2B5EF4-FFF2-40B4-BE49-F238E27FC236}">
                <a16:creationId xmlns:a16="http://schemas.microsoft.com/office/drawing/2014/main" id="{0F3628AB-3408-4AA7-BDEA-34A396C9553E}"/>
              </a:ext>
            </a:extLst>
          </p:cNvPr>
          <p:cNvSpPr/>
          <p:nvPr userDrawn="1"/>
        </p:nvSpPr>
        <p:spPr bwMode="auto">
          <a:xfrm>
            <a:off x="3954012" y="-2"/>
            <a:ext cx="4283978" cy="2163618"/>
          </a:xfrm>
          <a:prstGeom prst="rect">
            <a:avLst/>
          </a:prstGeom>
          <a:solidFill>
            <a:schemeClr val="bg1">
              <a:alpha val="86000"/>
            </a:schemeClr>
          </a:solidFill>
          <a:ln w="9525" cap="flat" cmpd="sng" algn="ctr">
            <a:noFill/>
            <a:prstDash val="solid"/>
            <a:round/>
            <a:headEnd type="none" w="med" len="med"/>
            <a:tailEnd type="none" w="med" len="med"/>
          </a:ln>
          <a:effectLst>
            <a:outerShdw blurRad="50800" dist="127000" dir="5400000" sx="105000" sy="105000" algn="ctr" rotWithShape="0">
              <a:srgbClr val="000000">
                <a:alpha val="43137"/>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8" name="Picture 7">
            <a:extLst>
              <a:ext uri="{FF2B5EF4-FFF2-40B4-BE49-F238E27FC236}">
                <a16:creationId xmlns:a16="http://schemas.microsoft.com/office/drawing/2014/main" id="{81CDC504-1C77-B742-B49A-6AF4293434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9237" y="243243"/>
            <a:ext cx="3713526" cy="1559684"/>
          </a:xfrm>
          <a:prstGeom prst="rect">
            <a:avLst/>
          </a:prstGeom>
        </p:spPr>
      </p:pic>
      <p:sp>
        <p:nvSpPr>
          <p:cNvPr id="9" name="Rectangle 8">
            <a:extLst>
              <a:ext uri="{FF2B5EF4-FFF2-40B4-BE49-F238E27FC236}">
                <a16:creationId xmlns:a16="http://schemas.microsoft.com/office/drawing/2014/main" id="{F054CBCB-DAA8-4606-9E65-6787339B42C0}"/>
              </a:ext>
            </a:extLst>
          </p:cNvPr>
          <p:cNvSpPr/>
          <p:nvPr userDrawn="1"/>
        </p:nvSpPr>
        <p:spPr>
          <a:xfrm>
            <a:off x="2" y="6359575"/>
            <a:ext cx="12191998" cy="5085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979148F7-2F6D-44A3-9A54-BB496402814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3189" y="6480097"/>
            <a:ext cx="1378476" cy="271249"/>
          </a:xfrm>
          <a:prstGeom prst="rect">
            <a:avLst/>
          </a:prstGeom>
        </p:spPr>
      </p:pic>
    </p:spTree>
    <p:extLst>
      <p:ext uri="{BB962C8B-B14F-4D97-AF65-F5344CB8AC3E}">
        <p14:creationId xmlns:p14="http://schemas.microsoft.com/office/powerpoint/2010/main" val="2997974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5EAC-2D0F-4236-851E-A2188D9E43A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0E1030B-E684-441D-8B70-F5860068666C}"/>
              </a:ext>
            </a:extLst>
          </p:cNvPr>
          <p:cNvSpPr>
            <a:spLocks noGrp="1"/>
          </p:cNvSpPr>
          <p:nvPr>
            <p:ph type="sldNum" sz="quarter" idx="10"/>
          </p:nvPr>
        </p:nvSpPr>
        <p:spPr/>
        <p:txBody>
          <a:bodyPr/>
          <a:lstStyle/>
          <a:p>
            <a:pPr defTabSz="914377"/>
            <a:fld id="{1F36BDE1-9F69-D444-9770-E7676ED456C3}" type="slidenum">
              <a:rPr lang="en-US" smtClean="0"/>
              <a:pPr defTabSz="914377"/>
              <a:t>‹#›</a:t>
            </a:fld>
            <a:endParaRPr lang="en-US" dirty="0"/>
          </a:p>
        </p:txBody>
      </p:sp>
      <p:sp>
        <p:nvSpPr>
          <p:cNvPr id="4" name="Content Placeholder 9">
            <a:extLst>
              <a:ext uri="{FF2B5EF4-FFF2-40B4-BE49-F238E27FC236}">
                <a16:creationId xmlns:a16="http://schemas.microsoft.com/office/drawing/2014/main" id="{24E66725-4A2F-4D28-8CEB-C1D2209044BC}"/>
              </a:ext>
            </a:extLst>
          </p:cNvPr>
          <p:cNvSpPr>
            <a:spLocks noGrp="1"/>
          </p:cNvSpPr>
          <p:nvPr>
            <p:ph sz="quarter" idx="13" hasCustomPrompt="1"/>
          </p:nvPr>
        </p:nvSpPr>
        <p:spPr>
          <a:xfrm>
            <a:off x="609601" y="1065743"/>
            <a:ext cx="5359399" cy="4976607"/>
          </a:xfrm>
          <a:prstGeom prst="rect">
            <a:avLst/>
          </a:prstGeom>
        </p:spPr>
        <p:txBody>
          <a:bodyPr/>
          <a:lstStyle>
            <a:lvl1pPr>
              <a:buClr>
                <a:schemeClr val="tx1"/>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Content Placeholder 9">
            <a:extLst>
              <a:ext uri="{FF2B5EF4-FFF2-40B4-BE49-F238E27FC236}">
                <a16:creationId xmlns:a16="http://schemas.microsoft.com/office/drawing/2014/main" id="{E4BD91D7-CA12-420F-95DD-F72ADD44135F}"/>
              </a:ext>
            </a:extLst>
          </p:cNvPr>
          <p:cNvSpPr>
            <a:spLocks noGrp="1"/>
          </p:cNvSpPr>
          <p:nvPr>
            <p:ph sz="quarter" idx="14" hasCustomPrompt="1"/>
          </p:nvPr>
        </p:nvSpPr>
        <p:spPr>
          <a:xfrm>
            <a:off x="6237818" y="1065743"/>
            <a:ext cx="5344583" cy="4992525"/>
          </a:xfrm>
          <a:prstGeom prst="rect">
            <a:avLst/>
          </a:prstGeom>
        </p:spPr>
        <p:txBody>
          <a:bodyPr/>
          <a:lstStyle>
            <a:lvl1pPr>
              <a:buClr>
                <a:schemeClr val="tx1"/>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6" name="Straight Connector 5">
            <a:extLst>
              <a:ext uri="{FF2B5EF4-FFF2-40B4-BE49-F238E27FC236}">
                <a16:creationId xmlns:a16="http://schemas.microsoft.com/office/drawing/2014/main" id="{BFBC5400-CF00-4892-9146-3AF56078052E}"/>
              </a:ext>
            </a:extLst>
          </p:cNvPr>
          <p:cNvCxnSpPr/>
          <p:nvPr userDrawn="1"/>
        </p:nvCxnSpPr>
        <p:spPr bwMode="auto">
          <a:xfrm>
            <a:off x="6096000" y="1082152"/>
            <a:ext cx="0" cy="4953523"/>
          </a:xfrm>
          <a:prstGeom prst="line">
            <a:avLst/>
          </a:prstGeom>
          <a:solidFill>
            <a:schemeClr val="accent1"/>
          </a:solidFill>
          <a:ln w="127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688632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ual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5EAC-2D0F-4236-851E-A2188D9E43A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0E1030B-E684-441D-8B70-F5860068666C}"/>
              </a:ext>
            </a:extLst>
          </p:cNvPr>
          <p:cNvSpPr>
            <a:spLocks noGrp="1"/>
          </p:cNvSpPr>
          <p:nvPr>
            <p:ph type="sldNum" sz="quarter" idx="10"/>
          </p:nvPr>
        </p:nvSpPr>
        <p:spPr/>
        <p:txBody>
          <a:bodyPr/>
          <a:lstStyle/>
          <a:p>
            <a:pPr defTabSz="914377"/>
            <a:fld id="{1F36BDE1-9F69-D444-9770-E7676ED456C3}" type="slidenum">
              <a:rPr lang="en-US" smtClean="0"/>
              <a:pPr defTabSz="914377"/>
              <a:t>‹#›</a:t>
            </a:fld>
            <a:endParaRPr lang="en-US" dirty="0"/>
          </a:p>
        </p:txBody>
      </p:sp>
      <p:sp>
        <p:nvSpPr>
          <p:cNvPr id="4" name="Content Placeholder 9">
            <a:extLst>
              <a:ext uri="{FF2B5EF4-FFF2-40B4-BE49-F238E27FC236}">
                <a16:creationId xmlns:a16="http://schemas.microsoft.com/office/drawing/2014/main" id="{24E66725-4A2F-4D28-8CEB-C1D2209044BC}"/>
              </a:ext>
            </a:extLst>
          </p:cNvPr>
          <p:cNvSpPr>
            <a:spLocks noGrp="1"/>
          </p:cNvSpPr>
          <p:nvPr>
            <p:ph sz="quarter" idx="13" hasCustomPrompt="1"/>
          </p:nvPr>
        </p:nvSpPr>
        <p:spPr>
          <a:xfrm>
            <a:off x="609601" y="1065743"/>
            <a:ext cx="5359399" cy="4976607"/>
          </a:xfrm>
          <a:prstGeom prst="rect">
            <a:avLst/>
          </a:prstGeom>
        </p:spPr>
        <p:txBody>
          <a:bodyPr/>
          <a:lstStyle>
            <a:lvl1pPr>
              <a:buClr>
                <a:schemeClr val="tx1"/>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Content Placeholder 9">
            <a:extLst>
              <a:ext uri="{FF2B5EF4-FFF2-40B4-BE49-F238E27FC236}">
                <a16:creationId xmlns:a16="http://schemas.microsoft.com/office/drawing/2014/main" id="{E4BD91D7-CA12-420F-95DD-F72ADD44135F}"/>
              </a:ext>
            </a:extLst>
          </p:cNvPr>
          <p:cNvSpPr>
            <a:spLocks noGrp="1"/>
          </p:cNvSpPr>
          <p:nvPr>
            <p:ph sz="quarter" idx="14" hasCustomPrompt="1"/>
          </p:nvPr>
        </p:nvSpPr>
        <p:spPr>
          <a:xfrm>
            <a:off x="6237818" y="1065743"/>
            <a:ext cx="5344583" cy="4992525"/>
          </a:xfrm>
          <a:prstGeom prst="rect">
            <a:avLst/>
          </a:prstGeom>
        </p:spPr>
        <p:txBody>
          <a:bodyPr/>
          <a:lstStyle>
            <a:lvl1pPr>
              <a:buClr>
                <a:schemeClr val="tx1"/>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790705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oybeanTitle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t="7802" b="7802"/>
          <a:stretch/>
        </p:blipFill>
        <p:spPr>
          <a:xfrm>
            <a:off x="1" y="0"/>
            <a:ext cx="12192000" cy="6858000"/>
          </a:xfrm>
          <a:prstGeom prst="rect">
            <a:avLst/>
          </a:prstGeom>
        </p:spPr>
      </p:pic>
      <p:sp>
        <p:nvSpPr>
          <p:cNvPr id="4" name="Rectangle 3">
            <a:extLst>
              <a:ext uri="{FF2B5EF4-FFF2-40B4-BE49-F238E27FC236}">
                <a16:creationId xmlns:a16="http://schemas.microsoft.com/office/drawing/2014/main" id="{BB46B716-CDC9-4623-AE0C-89F792E02B4B}"/>
              </a:ext>
            </a:extLst>
          </p:cNvPr>
          <p:cNvSpPr/>
          <p:nvPr userDrawn="1"/>
        </p:nvSpPr>
        <p:spPr bwMode="auto">
          <a:xfrm>
            <a:off x="0" y="1484671"/>
            <a:ext cx="12192000" cy="4864745"/>
          </a:xfrm>
          <a:prstGeom prst="rect">
            <a:avLst/>
          </a:prstGeom>
          <a:gradFill>
            <a:gsLst>
              <a:gs pos="0">
                <a:srgbClr val="00778B">
                  <a:alpha val="0"/>
                </a:srgbClr>
              </a:gs>
              <a:gs pos="38000">
                <a:srgbClr val="00778B">
                  <a:alpha val="75000"/>
                </a:srgb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6" name="Rectangle 3"/>
          <p:cNvSpPr>
            <a:spLocks noGrp="1" noChangeArrowheads="1"/>
          </p:cNvSpPr>
          <p:nvPr>
            <p:ph type="subTitle" idx="1" hasCustomPrompt="1"/>
          </p:nvPr>
        </p:nvSpPr>
        <p:spPr>
          <a:xfrm>
            <a:off x="637119" y="5187323"/>
            <a:ext cx="10949515" cy="600075"/>
          </a:xfrm>
          <a:prstGeom prst="rect">
            <a:avLst/>
          </a:prstGeom>
        </p:spPr>
        <p:txBody>
          <a:bodyPr anchor="t" anchorCtr="0"/>
          <a:lstStyle>
            <a:lvl1pPr marL="0" indent="0">
              <a:lnSpc>
                <a:spcPts val="2200"/>
              </a:lnSpc>
              <a:spcBef>
                <a:spcPts val="0"/>
              </a:spcBef>
              <a:buNone/>
              <a:defRPr sz="2000" b="1" baseline="0">
                <a:solidFill>
                  <a:schemeClr val="bg2"/>
                </a:solidFill>
              </a:defRPr>
            </a:lvl1pPr>
          </a:lstStyle>
          <a:p>
            <a:r>
              <a:rPr lang="en-US" dirty="0"/>
              <a:t>Click to edit subtitle</a:t>
            </a:r>
          </a:p>
        </p:txBody>
      </p:sp>
      <p:sp>
        <p:nvSpPr>
          <p:cNvPr id="7" name="Rectangle 2"/>
          <p:cNvSpPr>
            <a:spLocks noGrp="1" noChangeArrowheads="1"/>
          </p:cNvSpPr>
          <p:nvPr>
            <p:ph type="ctrTitle" hasCustomPrompt="1"/>
          </p:nvPr>
        </p:nvSpPr>
        <p:spPr>
          <a:xfrm>
            <a:off x="644606" y="4154778"/>
            <a:ext cx="10928124" cy="1032545"/>
          </a:xfrm>
          <a:prstGeom prst="rect">
            <a:avLst/>
          </a:prstGeom>
        </p:spPr>
        <p:txBody>
          <a:bodyPr anchor="t"/>
          <a:lstStyle>
            <a:lvl1pPr>
              <a:lnSpc>
                <a:spcPts val="3200"/>
              </a:lnSpc>
              <a:defRPr lang="en-US" sz="3200" cap="all" baseline="0" dirty="0">
                <a:solidFill>
                  <a:schemeClr val="bg1"/>
                </a:solidFill>
                <a:latin typeface="Arial Black" panose="020B0A04020102020204" pitchFamily="34" charset="0"/>
              </a:defRPr>
            </a:lvl1pPr>
          </a:lstStyle>
          <a:p>
            <a:r>
              <a:rPr lang="en-US" dirty="0"/>
              <a:t>Click To Edit Master Title</a:t>
            </a:r>
          </a:p>
        </p:txBody>
      </p:sp>
      <p:sp>
        <p:nvSpPr>
          <p:cNvPr id="3" name="Rectangle 2">
            <a:extLst>
              <a:ext uri="{FF2B5EF4-FFF2-40B4-BE49-F238E27FC236}">
                <a16:creationId xmlns:a16="http://schemas.microsoft.com/office/drawing/2014/main" id="{0F3628AB-3408-4AA7-BDEA-34A396C9553E}"/>
              </a:ext>
            </a:extLst>
          </p:cNvPr>
          <p:cNvSpPr/>
          <p:nvPr userDrawn="1"/>
        </p:nvSpPr>
        <p:spPr bwMode="auto">
          <a:xfrm>
            <a:off x="3954012" y="-117446"/>
            <a:ext cx="4283978" cy="2281062"/>
          </a:xfrm>
          <a:prstGeom prst="rect">
            <a:avLst/>
          </a:prstGeom>
          <a:solidFill>
            <a:schemeClr val="bg1">
              <a:alpha val="86000"/>
            </a:schemeClr>
          </a:solidFill>
          <a:ln w="9525" cap="flat" cmpd="sng" algn="ctr">
            <a:noFill/>
            <a:prstDash val="solid"/>
            <a:round/>
            <a:headEnd type="none" w="med" len="med"/>
            <a:tailEnd type="none" w="med" len="med"/>
          </a:ln>
          <a:effectLst>
            <a:outerShdw blurRad="50800" dist="127000" dir="5400000" sx="105000" sy="105000" algn="ctr" rotWithShape="0">
              <a:srgbClr val="000000">
                <a:alpha val="43137"/>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8" name="Picture 7">
            <a:extLst>
              <a:ext uri="{FF2B5EF4-FFF2-40B4-BE49-F238E27FC236}">
                <a16:creationId xmlns:a16="http://schemas.microsoft.com/office/drawing/2014/main" id="{81CDC504-1C77-B742-B49A-6AF4293434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9237" y="243243"/>
            <a:ext cx="3713526" cy="1559684"/>
          </a:xfrm>
          <a:prstGeom prst="rect">
            <a:avLst/>
          </a:prstGeom>
        </p:spPr>
      </p:pic>
      <p:sp>
        <p:nvSpPr>
          <p:cNvPr id="9" name="Rectangle 8">
            <a:extLst>
              <a:ext uri="{FF2B5EF4-FFF2-40B4-BE49-F238E27FC236}">
                <a16:creationId xmlns:a16="http://schemas.microsoft.com/office/drawing/2014/main" id="{F054CBCB-DAA8-4606-9E65-6787339B42C0}"/>
              </a:ext>
            </a:extLst>
          </p:cNvPr>
          <p:cNvSpPr/>
          <p:nvPr userDrawn="1"/>
        </p:nvSpPr>
        <p:spPr>
          <a:xfrm>
            <a:off x="2" y="6359575"/>
            <a:ext cx="12191998" cy="5085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979148F7-2F6D-44A3-9A54-BB496402814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3189" y="6480097"/>
            <a:ext cx="1378476" cy="271249"/>
          </a:xfrm>
          <a:prstGeom prst="rect">
            <a:avLst/>
          </a:prstGeom>
        </p:spPr>
      </p:pic>
    </p:spTree>
    <p:extLst>
      <p:ext uri="{BB962C8B-B14F-4D97-AF65-F5344CB8AC3E}">
        <p14:creationId xmlns:p14="http://schemas.microsoft.com/office/powerpoint/2010/main" val="3647679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ttonTitle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261146"/>
            <a:ext cx="12440873" cy="8293915"/>
          </a:xfrm>
          <a:prstGeom prst="rect">
            <a:avLst/>
          </a:prstGeom>
        </p:spPr>
      </p:pic>
      <p:sp>
        <p:nvSpPr>
          <p:cNvPr id="16" name="Rectangle 15">
            <a:extLst>
              <a:ext uri="{FF2B5EF4-FFF2-40B4-BE49-F238E27FC236}">
                <a16:creationId xmlns:a16="http://schemas.microsoft.com/office/drawing/2014/main" id="{64AC1AAD-F1FB-469C-BFA3-CEDB8318189D}"/>
              </a:ext>
            </a:extLst>
          </p:cNvPr>
          <p:cNvSpPr/>
          <p:nvPr userDrawn="1"/>
        </p:nvSpPr>
        <p:spPr bwMode="auto">
          <a:xfrm>
            <a:off x="0" y="2885812"/>
            <a:ext cx="12192000" cy="3463603"/>
          </a:xfrm>
          <a:prstGeom prst="rect">
            <a:avLst/>
          </a:prstGeom>
          <a:gradFill>
            <a:gsLst>
              <a:gs pos="0">
                <a:schemeClr val="accent2">
                  <a:alpha val="0"/>
                </a:schemeClr>
              </a:gs>
              <a:gs pos="38000">
                <a:schemeClr val="accent2">
                  <a:alpha val="72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9" name="Rectangle 3">
            <a:extLst>
              <a:ext uri="{FF2B5EF4-FFF2-40B4-BE49-F238E27FC236}">
                <a16:creationId xmlns:a16="http://schemas.microsoft.com/office/drawing/2014/main" id="{7FE4D4B8-EE32-436D-BBD0-21764CC228FB}"/>
              </a:ext>
            </a:extLst>
          </p:cNvPr>
          <p:cNvSpPr>
            <a:spLocks noGrp="1" noChangeArrowheads="1"/>
          </p:cNvSpPr>
          <p:nvPr>
            <p:ph type="subTitle" idx="1" hasCustomPrompt="1"/>
          </p:nvPr>
        </p:nvSpPr>
        <p:spPr>
          <a:xfrm>
            <a:off x="637119" y="5187323"/>
            <a:ext cx="10949515" cy="600075"/>
          </a:xfrm>
          <a:prstGeom prst="rect">
            <a:avLst/>
          </a:prstGeom>
        </p:spPr>
        <p:txBody>
          <a:bodyPr anchor="t" anchorCtr="0"/>
          <a:lstStyle>
            <a:lvl1pPr marL="0" indent="0">
              <a:lnSpc>
                <a:spcPts val="2200"/>
              </a:lnSpc>
              <a:spcBef>
                <a:spcPts val="0"/>
              </a:spcBef>
              <a:buNone/>
              <a:defRPr sz="2000" b="1" baseline="0">
                <a:solidFill>
                  <a:schemeClr val="bg2"/>
                </a:solidFill>
              </a:defRPr>
            </a:lvl1pPr>
          </a:lstStyle>
          <a:p>
            <a:r>
              <a:rPr lang="en-US" dirty="0"/>
              <a:t>Click to edit subtitle</a:t>
            </a:r>
          </a:p>
        </p:txBody>
      </p:sp>
      <p:sp>
        <p:nvSpPr>
          <p:cNvPr id="20" name="Rectangle 2">
            <a:extLst>
              <a:ext uri="{FF2B5EF4-FFF2-40B4-BE49-F238E27FC236}">
                <a16:creationId xmlns:a16="http://schemas.microsoft.com/office/drawing/2014/main" id="{40C22786-E7F0-43B4-9FFB-783F2E7A6BE1}"/>
              </a:ext>
            </a:extLst>
          </p:cNvPr>
          <p:cNvSpPr>
            <a:spLocks noGrp="1" noChangeArrowheads="1"/>
          </p:cNvSpPr>
          <p:nvPr>
            <p:ph type="ctrTitle" hasCustomPrompt="1"/>
          </p:nvPr>
        </p:nvSpPr>
        <p:spPr>
          <a:xfrm>
            <a:off x="644606" y="4154778"/>
            <a:ext cx="10928124" cy="1032545"/>
          </a:xfrm>
          <a:prstGeom prst="rect">
            <a:avLst/>
          </a:prstGeom>
        </p:spPr>
        <p:txBody>
          <a:bodyPr anchor="t"/>
          <a:lstStyle>
            <a:lvl1pPr>
              <a:lnSpc>
                <a:spcPts val="3200"/>
              </a:lnSpc>
              <a:defRPr lang="en-US" sz="3200" cap="all" baseline="0" dirty="0">
                <a:solidFill>
                  <a:schemeClr val="bg1"/>
                </a:solidFill>
                <a:latin typeface="Arial Black" panose="020B0A04020102020204" pitchFamily="34" charset="0"/>
              </a:defRPr>
            </a:lvl1pPr>
          </a:lstStyle>
          <a:p>
            <a:r>
              <a:rPr lang="en-US" dirty="0"/>
              <a:t>Click To Edit Master Title</a:t>
            </a:r>
          </a:p>
        </p:txBody>
      </p:sp>
      <p:sp>
        <p:nvSpPr>
          <p:cNvPr id="21" name="Rectangle 20">
            <a:extLst>
              <a:ext uri="{FF2B5EF4-FFF2-40B4-BE49-F238E27FC236}">
                <a16:creationId xmlns:a16="http://schemas.microsoft.com/office/drawing/2014/main" id="{884089E2-B4D2-40F8-8552-B2A916A7958A}"/>
              </a:ext>
            </a:extLst>
          </p:cNvPr>
          <p:cNvSpPr/>
          <p:nvPr userDrawn="1"/>
        </p:nvSpPr>
        <p:spPr bwMode="auto">
          <a:xfrm>
            <a:off x="3954012" y="-117446"/>
            <a:ext cx="4283978" cy="2281062"/>
          </a:xfrm>
          <a:prstGeom prst="rect">
            <a:avLst/>
          </a:prstGeom>
          <a:solidFill>
            <a:schemeClr val="bg1">
              <a:alpha val="86000"/>
            </a:schemeClr>
          </a:solidFill>
          <a:ln w="9525" cap="flat" cmpd="sng" algn="ctr">
            <a:noFill/>
            <a:prstDash val="solid"/>
            <a:round/>
            <a:headEnd type="none" w="med" len="med"/>
            <a:tailEnd type="none" w="med" len="med"/>
          </a:ln>
          <a:effectLst>
            <a:outerShdw blurRad="50800" dist="127000" dir="5400000" sx="105000" sy="105000" algn="ctr" rotWithShape="0">
              <a:srgbClr val="000000">
                <a:alpha val="43137"/>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22" name="Picture 21">
            <a:extLst>
              <a:ext uri="{FF2B5EF4-FFF2-40B4-BE49-F238E27FC236}">
                <a16:creationId xmlns:a16="http://schemas.microsoft.com/office/drawing/2014/main" id="{2111DD56-DAD2-4F30-A59A-D56C744FF9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9237" y="243243"/>
            <a:ext cx="3713526" cy="1559684"/>
          </a:xfrm>
          <a:prstGeom prst="rect">
            <a:avLst/>
          </a:prstGeom>
        </p:spPr>
      </p:pic>
      <p:sp>
        <p:nvSpPr>
          <p:cNvPr id="23" name="Rectangle 22">
            <a:extLst>
              <a:ext uri="{FF2B5EF4-FFF2-40B4-BE49-F238E27FC236}">
                <a16:creationId xmlns:a16="http://schemas.microsoft.com/office/drawing/2014/main" id="{C2719356-A3B1-43AB-B669-94DE811F4EBC}"/>
              </a:ext>
            </a:extLst>
          </p:cNvPr>
          <p:cNvSpPr/>
          <p:nvPr userDrawn="1"/>
        </p:nvSpPr>
        <p:spPr>
          <a:xfrm>
            <a:off x="2" y="6359575"/>
            <a:ext cx="12191998" cy="5085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4" name="Picture 23" descr="A close up of a logo&#10;&#10;Description automatically generated">
            <a:extLst>
              <a:ext uri="{FF2B5EF4-FFF2-40B4-BE49-F238E27FC236}">
                <a16:creationId xmlns:a16="http://schemas.microsoft.com/office/drawing/2014/main" id="{5DC77EFF-F5BD-43E2-8D68-EDF77CFABE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3189" y="6480097"/>
            <a:ext cx="1378476" cy="271249"/>
          </a:xfrm>
          <a:prstGeom prst="rect">
            <a:avLst/>
          </a:prstGeom>
        </p:spPr>
      </p:pic>
    </p:spTree>
    <p:extLst>
      <p:ext uri="{BB962C8B-B14F-4D97-AF65-F5344CB8AC3E}">
        <p14:creationId xmlns:p14="http://schemas.microsoft.com/office/powerpoint/2010/main" val="678783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ttonTitle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08243" y="-1808680"/>
            <a:ext cx="12633821" cy="8422547"/>
          </a:xfrm>
          <a:prstGeom prst="rect">
            <a:avLst/>
          </a:prstGeom>
        </p:spPr>
      </p:pic>
      <p:sp>
        <p:nvSpPr>
          <p:cNvPr id="9" name="Rectangle 8">
            <a:extLst>
              <a:ext uri="{FF2B5EF4-FFF2-40B4-BE49-F238E27FC236}">
                <a16:creationId xmlns:a16="http://schemas.microsoft.com/office/drawing/2014/main" id="{A7EAD3B4-EF33-4C7C-BEB3-ABC40D8FBB5F}"/>
              </a:ext>
            </a:extLst>
          </p:cNvPr>
          <p:cNvSpPr/>
          <p:nvPr userDrawn="1"/>
        </p:nvSpPr>
        <p:spPr bwMode="auto">
          <a:xfrm>
            <a:off x="0" y="1670677"/>
            <a:ext cx="12192000" cy="4678739"/>
          </a:xfrm>
          <a:prstGeom prst="rect">
            <a:avLst/>
          </a:prstGeom>
          <a:gradFill>
            <a:gsLst>
              <a:gs pos="0">
                <a:srgbClr val="00778B">
                  <a:alpha val="0"/>
                </a:srgbClr>
              </a:gs>
              <a:gs pos="38000">
                <a:srgbClr val="00778B">
                  <a:alpha val="75000"/>
                </a:srgb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2" name="Rectangle 3">
            <a:extLst>
              <a:ext uri="{FF2B5EF4-FFF2-40B4-BE49-F238E27FC236}">
                <a16:creationId xmlns:a16="http://schemas.microsoft.com/office/drawing/2014/main" id="{8A9E5FC9-EAD2-4590-8A95-DD6ABA1ECC13}"/>
              </a:ext>
            </a:extLst>
          </p:cNvPr>
          <p:cNvSpPr>
            <a:spLocks noGrp="1" noChangeArrowheads="1"/>
          </p:cNvSpPr>
          <p:nvPr>
            <p:ph type="subTitle" idx="1" hasCustomPrompt="1"/>
          </p:nvPr>
        </p:nvSpPr>
        <p:spPr>
          <a:xfrm>
            <a:off x="637119" y="5187323"/>
            <a:ext cx="10949515" cy="600075"/>
          </a:xfrm>
          <a:prstGeom prst="rect">
            <a:avLst/>
          </a:prstGeom>
        </p:spPr>
        <p:txBody>
          <a:bodyPr anchor="t" anchorCtr="0"/>
          <a:lstStyle>
            <a:lvl1pPr marL="0" indent="0">
              <a:lnSpc>
                <a:spcPts val="2200"/>
              </a:lnSpc>
              <a:spcBef>
                <a:spcPts val="0"/>
              </a:spcBef>
              <a:buNone/>
              <a:defRPr sz="2000" b="1" baseline="0">
                <a:solidFill>
                  <a:schemeClr val="bg2"/>
                </a:solidFill>
              </a:defRPr>
            </a:lvl1pPr>
          </a:lstStyle>
          <a:p>
            <a:r>
              <a:rPr lang="en-US" dirty="0"/>
              <a:t>Click to edit subtitle</a:t>
            </a:r>
          </a:p>
        </p:txBody>
      </p:sp>
      <p:sp>
        <p:nvSpPr>
          <p:cNvPr id="13" name="Rectangle 2">
            <a:extLst>
              <a:ext uri="{FF2B5EF4-FFF2-40B4-BE49-F238E27FC236}">
                <a16:creationId xmlns:a16="http://schemas.microsoft.com/office/drawing/2014/main" id="{85056E02-8C45-4F51-9014-29C728BBD6EE}"/>
              </a:ext>
            </a:extLst>
          </p:cNvPr>
          <p:cNvSpPr>
            <a:spLocks noGrp="1" noChangeArrowheads="1"/>
          </p:cNvSpPr>
          <p:nvPr>
            <p:ph type="ctrTitle" hasCustomPrompt="1"/>
          </p:nvPr>
        </p:nvSpPr>
        <p:spPr>
          <a:xfrm>
            <a:off x="644606" y="4154778"/>
            <a:ext cx="10928124" cy="1032545"/>
          </a:xfrm>
          <a:prstGeom prst="rect">
            <a:avLst/>
          </a:prstGeom>
        </p:spPr>
        <p:txBody>
          <a:bodyPr anchor="t"/>
          <a:lstStyle>
            <a:lvl1pPr>
              <a:lnSpc>
                <a:spcPts val="3200"/>
              </a:lnSpc>
              <a:defRPr lang="en-US" sz="3200" cap="all" baseline="0" dirty="0">
                <a:solidFill>
                  <a:schemeClr val="bg1"/>
                </a:solidFill>
                <a:latin typeface="Arial Black" panose="020B0A04020102020204" pitchFamily="34" charset="0"/>
              </a:defRPr>
            </a:lvl1pPr>
          </a:lstStyle>
          <a:p>
            <a:r>
              <a:rPr lang="en-US" dirty="0"/>
              <a:t>Click To Edit Master Title</a:t>
            </a:r>
          </a:p>
        </p:txBody>
      </p:sp>
      <p:sp>
        <p:nvSpPr>
          <p:cNvPr id="14" name="Rectangle 13">
            <a:extLst>
              <a:ext uri="{FF2B5EF4-FFF2-40B4-BE49-F238E27FC236}">
                <a16:creationId xmlns:a16="http://schemas.microsoft.com/office/drawing/2014/main" id="{4AB7A8B8-F4A3-4B30-AD1A-DDBE08572B42}"/>
              </a:ext>
            </a:extLst>
          </p:cNvPr>
          <p:cNvSpPr/>
          <p:nvPr userDrawn="1"/>
        </p:nvSpPr>
        <p:spPr bwMode="auto">
          <a:xfrm>
            <a:off x="3954012" y="-117446"/>
            <a:ext cx="4283978" cy="2281062"/>
          </a:xfrm>
          <a:prstGeom prst="rect">
            <a:avLst/>
          </a:prstGeom>
          <a:solidFill>
            <a:schemeClr val="bg1">
              <a:alpha val="86000"/>
            </a:schemeClr>
          </a:solidFill>
          <a:ln w="9525" cap="flat" cmpd="sng" algn="ctr">
            <a:noFill/>
            <a:prstDash val="solid"/>
            <a:round/>
            <a:headEnd type="none" w="med" len="med"/>
            <a:tailEnd type="none" w="med" len="med"/>
          </a:ln>
          <a:effectLst>
            <a:outerShdw blurRad="50800" dist="127000" dir="5400000" sx="105000" sy="105000" algn="ctr" rotWithShape="0">
              <a:srgbClr val="000000">
                <a:alpha val="43137"/>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15" name="Picture 14">
            <a:extLst>
              <a:ext uri="{FF2B5EF4-FFF2-40B4-BE49-F238E27FC236}">
                <a16:creationId xmlns:a16="http://schemas.microsoft.com/office/drawing/2014/main" id="{68D3FED1-9AB2-4AF6-87FB-1C762BD6C4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9237" y="243243"/>
            <a:ext cx="3713526" cy="1559684"/>
          </a:xfrm>
          <a:prstGeom prst="rect">
            <a:avLst/>
          </a:prstGeom>
        </p:spPr>
      </p:pic>
      <p:sp>
        <p:nvSpPr>
          <p:cNvPr id="18" name="Rectangle 17">
            <a:extLst>
              <a:ext uri="{FF2B5EF4-FFF2-40B4-BE49-F238E27FC236}">
                <a16:creationId xmlns:a16="http://schemas.microsoft.com/office/drawing/2014/main" id="{9838F345-BFE4-46FC-AB39-3FED732FA541}"/>
              </a:ext>
            </a:extLst>
          </p:cNvPr>
          <p:cNvSpPr/>
          <p:nvPr userDrawn="1"/>
        </p:nvSpPr>
        <p:spPr>
          <a:xfrm>
            <a:off x="2" y="6359575"/>
            <a:ext cx="12191998" cy="5085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9" name="Picture 18" descr="A close up of a logo&#10;&#10;Description automatically generated">
            <a:extLst>
              <a:ext uri="{FF2B5EF4-FFF2-40B4-BE49-F238E27FC236}">
                <a16:creationId xmlns:a16="http://schemas.microsoft.com/office/drawing/2014/main" id="{FC17BA55-16A7-4CB6-896D-DC88941F2B8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3189" y="6480097"/>
            <a:ext cx="1378476" cy="271249"/>
          </a:xfrm>
          <a:prstGeom prst="rect">
            <a:avLst/>
          </a:prstGeom>
        </p:spPr>
      </p:pic>
    </p:spTree>
    <p:extLst>
      <p:ext uri="{BB962C8B-B14F-4D97-AF65-F5344CB8AC3E}">
        <p14:creationId xmlns:p14="http://schemas.microsoft.com/office/powerpoint/2010/main" val="3306646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rnTitle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668" y="-2114974"/>
            <a:ext cx="13474700" cy="8983133"/>
          </a:xfrm>
          <a:prstGeom prst="rect">
            <a:avLst/>
          </a:prstGeom>
        </p:spPr>
      </p:pic>
      <p:sp>
        <p:nvSpPr>
          <p:cNvPr id="9" name="Rectangle 8">
            <a:extLst>
              <a:ext uri="{FF2B5EF4-FFF2-40B4-BE49-F238E27FC236}">
                <a16:creationId xmlns:a16="http://schemas.microsoft.com/office/drawing/2014/main" id="{A7EAD3B4-EF33-4C7C-BEB3-ABC40D8FBB5F}"/>
              </a:ext>
            </a:extLst>
          </p:cNvPr>
          <p:cNvSpPr/>
          <p:nvPr userDrawn="1"/>
        </p:nvSpPr>
        <p:spPr bwMode="auto">
          <a:xfrm>
            <a:off x="12668" y="1670677"/>
            <a:ext cx="12192000" cy="4678739"/>
          </a:xfrm>
          <a:prstGeom prst="rect">
            <a:avLst/>
          </a:prstGeom>
          <a:gradFill>
            <a:gsLst>
              <a:gs pos="0">
                <a:srgbClr val="00778B">
                  <a:alpha val="0"/>
                </a:srgbClr>
              </a:gs>
              <a:gs pos="38000">
                <a:srgbClr val="00778B">
                  <a:alpha val="75000"/>
                </a:srgb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2" name="Rectangle 3">
            <a:extLst>
              <a:ext uri="{FF2B5EF4-FFF2-40B4-BE49-F238E27FC236}">
                <a16:creationId xmlns:a16="http://schemas.microsoft.com/office/drawing/2014/main" id="{8A9E5FC9-EAD2-4590-8A95-DD6ABA1ECC13}"/>
              </a:ext>
            </a:extLst>
          </p:cNvPr>
          <p:cNvSpPr>
            <a:spLocks noGrp="1" noChangeArrowheads="1"/>
          </p:cNvSpPr>
          <p:nvPr>
            <p:ph type="subTitle" idx="1" hasCustomPrompt="1"/>
          </p:nvPr>
        </p:nvSpPr>
        <p:spPr>
          <a:xfrm>
            <a:off x="637119" y="5187323"/>
            <a:ext cx="10949515" cy="600075"/>
          </a:xfrm>
          <a:prstGeom prst="rect">
            <a:avLst/>
          </a:prstGeom>
        </p:spPr>
        <p:txBody>
          <a:bodyPr anchor="t" anchorCtr="0"/>
          <a:lstStyle>
            <a:lvl1pPr marL="0" indent="0">
              <a:lnSpc>
                <a:spcPts val="2200"/>
              </a:lnSpc>
              <a:spcBef>
                <a:spcPts val="0"/>
              </a:spcBef>
              <a:buNone/>
              <a:defRPr sz="2000" b="1" baseline="0">
                <a:solidFill>
                  <a:schemeClr val="bg2"/>
                </a:solidFill>
              </a:defRPr>
            </a:lvl1pPr>
          </a:lstStyle>
          <a:p>
            <a:r>
              <a:rPr lang="en-US" dirty="0"/>
              <a:t>Click to edit subtitle</a:t>
            </a:r>
          </a:p>
        </p:txBody>
      </p:sp>
      <p:sp>
        <p:nvSpPr>
          <p:cNvPr id="13" name="Rectangle 2">
            <a:extLst>
              <a:ext uri="{FF2B5EF4-FFF2-40B4-BE49-F238E27FC236}">
                <a16:creationId xmlns:a16="http://schemas.microsoft.com/office/drawing/2014/main" id="{85056E02-8C45-4F51-9014-29C728BBD6EE}"/>
              </a:ext>
            </a:extLst>
          </p:cNvPr>
          <p:cNvSpPr>
            <a:spLocks noGrp="1" noChangeArrowheads="1"/>
          </p:cNvSpPr>
          <p:nvPr>
            <p:ph type="ctrTitle" hasCustomPrompt="1"/>
          </p:nvPr>
        </p:nvSpPr>
        <p:spPr>
          <a:xfrm>
            <a:off x="644606" y="4154778"/>
            <a:ext cx="10928124" cy="1032545"/>
          </a:xfrm>
          <a:prstGeom prst="rect">
            <a:avLst/>
          </a:prstGeom>
        </p:spPr>
        <p:txBody>
          <a:bodyPr anchor="t"/>
          <a:lstStyle>
            <a:lvl1pPr>
              <a:lnSpc>
                <a:spcPts val="3200"/>
              </a:lnSpc>
              <a:defRPr lang="en-US" sz="3200" cap="all" baseline="0" dirty="0">
                <a:solidFill>
                  <a:schemeClr val="bg1"/>
                </a:solidFill>
                <a:latin typeface="Arial Black" panose="020B0A04020102020204" pitchFamily="34" charset="0"/>
              </a:defRPr>
            </a:lvl1pPr>
          </a:lstStyle>
          <a:p>
            <a:r>
              <a:rPr lang="en-US" dirty="0"/>
              <a:t>Click To Edit Master Title</a:t>
            </a:r>
          </a:p>
        </p:txBody>
      </p:sp>
      <p:sp>
        <p:nvSpPr>
          <p:cNvPr id="14" name="Rectangle 13">
            <a:extLst>
              <a:ext uri="{FF2B5EF4-FFF2-40B4-BE49-F238E27FC236}">
                <a16:creationId xmlns:a16="http://schemas.microsoft.com/office/drawing/2014/main" id="{4AB7A8B8-F4A3-4B30-AD1A-DDBE08572B42}"/>
              </a:ext>
            </a:extLst>
          </p:cNvPr>
          <p:cNvSpPr/>
          <p:nvPr userDrawn="1"/>
        </p:nvSpPr>
        <p:spPr bwMode="auto">
          <a:xfrm>
            <a:off x="3954012" y="-117446"/>
            <a:ext cx="4283978" cy="2281062"/>
          </a:xfrm>
          <a:prstGeom prst="rect">
            <a:avLst/>
          </a:prstGeom>
          <a:solidFill>
            <a:schemeClr val="bg1">
              <a:alpha val="86000"/>
            </a:schemeClr>
          </a:solidFill>
          <a:ln w="9525" cap="flat" cmpd="sng" algn="ctr">
            <a:noFill/>
            <a:prstDash val="solid"/>
            <a:round/>
            <a:headEnd type="none" w="med" len="med"/>
            <a:tailEnd type="none" w="med" len="med"/>
          </a:ln>
          <a:effectLst>
            <a:outerShdw blurRad="50800" dist="127000" dir="5400000" sx="105000" sy="105000" algn="ctr" rotWithShape="0">
              <a:srgbClr val="000000">
                <a:alpha val="43137"/>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15" name="Picture 14">
            <a:extLst>
              <a:ext uri="{FF2B5EF4-FFF2-40B4-BE49-F238E27FC236}">
                <a16:creationId xmlns:a16="http://schemas.microsoft.com/office/drawing/2014/main" id="{68D3FED1-9AB2-4AF6-87FB-1C762BD6C4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9237" y="243243"/>
            <a:ext cx="3713526" cy="1559684"/>
          </a:xfrm>
          <a:prstGeom prst="rect">
            <a:avLst/>
          </a:prstGeom>
        </p:spPr>
      </p:pic>
      <p:sp>
        <p:nvSpPr>
          <p:cNvPr id="18" name="Rectangle 17">
            <a:extLst>
              <a:ext uri="{FF2B5EF4-FFF2-40B4-BE49-F238E27FC236}">
                <a16:creationId xmlns:a16="http://schemas.microsoft.com/office/drawing/2014/main" id="{9838F345-BFE4-46FC-AB39-3FED732FA541}"/>
              </a:ext>
            </a:extLst>
          </p:cNvPr>
          <p:cNvSpPr/>
          <p:nvPr userDrawn="1"/>
        </p:nvSpPr>
        <p:spPr>
          <a:xfrm>
            <a:off x="2" y="6359575"/>
            <a:ext cx="12191998" cy="5085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9" name="Picture 18" descr="A close up of a logo&#10;&#10;Description automatically generated">
            <a:extLst>
              <a:ext uri="{FF2B5EF4-FFF2-40B4-BE49-F238E27FC236}">
                <a16:creationId xmlns:a16="http://schemas.microsoft.com/office/drawing/2014/main" id="{FC17BA55-16A7-4CB6-896D-DC88941F2B8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3189" y="6480097"/>
            <a:ext cx="1378476" cy="271249"/>
          </a:xfrm>
          <a:prstGeom prst="rect">
            <a:avLst/>
          </a:prstGeom>
        </p:spPr>
      </p:pic>
    </p:spTree>
    <p:extLst>
      <p:ext uri="{BB962C8B-B14F-4D97-AF65-F5344CB8AC3E}">
        <p14:creationId xmlns:p14="http://schemas.microsoft.com/office/powerpoint/2010/main" val="3954347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rnTitle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t="7813" b="7813"/>
          <a:stretch/>
        </p:blipFill>
        <p:spPr>
          <a:xfrm>
            <a:off x="-1" y="0"/>
            <a:ext cx="12192001" cy="6858000"/>
          </a:xfrm>
          <a:prstGeom prst="rect">
            <a:avLst/>
          </a:prstGeom>
        </p:spPr>
      </p:pic>
      <p:sp>
        <p:nvSpPr>
          <p:cNvPr id="18" name="Rectangle 17">
            <a:extLst>
              <a:ext uri="{FF2B5EF4-FFF2-40B4-BE49-F238E27FC236}">
                <a16:creationId xmlns:a16="http://schemas.microsoft.com/office/drawing/2014/main" id="{2EE7BE83-080E-4299-B0ED-F08E66FA6F7F}"/>
              </a:ext>
            </a:extLst>
          </p:cNvPr>
          <p:cNvSpPr/>
          <p:nvPr userDrawn="1"/>
        </p:nvSpPr>
        <p:spPr bwMode="auto">
          <a:xfrm>
            <a:off x="0" y="1881533"/>
            <a:ext cx="12192000" cy="4546489"/>
          </a:xfrm>
          <a:prstGeom prst="rect">
            <a:avLst/>
          </a:prstGeom>
          <a:gradFill>
            <a:gsLst>
              <a:gs pos="0">
                <a:schemeClr val="accent2">
                  <a:alpha val="0"/>
                </a:schemeClr>
              </a:gs>
              <a:gs pos="38000">
                <a:schemeClr val="accent2">
                  <a:alpha val="72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2" name="Rectangle 3">
            <a:extLst>
              <a:ext uri="{FF2B5EF4-FFF2-40B4-BE49-F238E27FC236}">
                <a16:creationId xmlns:a16="http://schemas.microsoft.com/office/drawing/2014/main" id="{81E4DCAF-6E7A-4AA7-8E55-54C341E328BC}"/>
              </a:ext>
            </a:extLst>
          </p:cNvPr>
          <p:cNvSpPr>
            <a:spLocks noGrp="1" noChangeArrowheads="1"/>
          </p:cNvSpPr>
          <p:nvPr>
            <p:ph type="subTitle" idx="1" hasCustomPrompt="1"/>
          </p:nvPr>
        </p:nvSpPr>
        <p:spPr>
          <a:xfrm>
            <a:off x="637119" y="5187323"/>
            <a:ext cx="10949515" cy="600075"/>
          </a:xfrm>
          <a:prstGeom prst="rect">
            <a:avLst/>
          </a:prstGeom>
        </p:spPr>
        <p:txBody>
          <a:bodyPr anchor="t" anchorCtr="0"/>
          <a:lstStyle>
            <a:lvl1pPr marL="0" indent="0">
              <a:lnSpc>
                <a:spcPts val="2200"/>
              </a:lnSpc>
              <a:spcBef>
                <a:spcPts val="0"/>
              </a:spcBef>
              <a:buNone/>
              <a:defRPr sz="2000" b="1" baseline="0">
                <a:solidFill>
                  <a:schemeClr val="bg2"/>
                </a:solidFill>
              </a:defRPr>
            </a:lvl1pPr>
          </a:lstStyle>
          <a:p>
            <a:r>
              <a:rPr lang="en-US" dirty="0"/>
              <a:t>Click to edit subtitle</a:t>
            </a:r>
          </a:p>
        </p:txBody>
      </p:sp>
      <p:sp>
        <p:nvSpPr>
          <p:cNvPr id="13" name="Rectangle 2">
            <a:extLst>
              <a:ext uri="{FF2B5EF4-FFF2-40B4-BE49-F238E27FC236}">
                <a16:creationId xmlns:a16="http://schemas.microsoft.com/office/drawing/2014/main" id="{80AD3259-B41D-4F2C-9D5E-60F1F2F3471B}"/>
              </a:ext>
            </a:extLst>
          </p:cNvPr>
          <p:cNvSpPr>
            <a:spLocks noGrp="1" noChangeArrowheads="1"/>
          </p:cNvSpPr>
          <p:nvPr>
            <p:ph type="ctrTitle" hasCustomPrompt="1"/>
          </p:nvPr>
        </p:nvSpPr>
        <p:spPr>
          <a:xfrm>
            <a:off x="644606" y="4154778"/>
            <a:ext cx="10928124" cy="1032545"/>
          </a:xfrm>
          <a:prstGeom prst="rect">
            <a:avLst/>
          </a:prstGeom>
        </p:spPr>
        <p:txBody>
          <a:bodyPr anchor="t"/>
          <a:lstStyle>
            <a:lvl1pPr>
              <a:lnSpc>
                <a:spcPts val="3200"/>
              </a:lnSpc>
              <a:defRPr lang="en-US" sz="3200" cap="all" baseline="0" dirty="0">
                <a:solidFill>
                  <a:schemeClr val="bg1"/>
                </a:solidFill>
                <a:latin typeface="Arial Black" panose="020B0A04020102020204" pitchFamily="34" charset="0"/>
              </a:defRPr>
            </a:lvl1pPr>
          </a:lstStyle>
          <a:p>
            <a:r>
              <a:rPr lang="en-US" dirty="0"/>
              <a:t>Click To Edit Master Title</a:t>
            </a:r>
          </a:p>
        </p:txBody>
      </p:sp>
      <p:sp>
        <p:nvSpPr>
          <p:cNvPr id="14" name="Rectangle 13">
            <a:extLst>
              <a:ext uri="{FF2B5EF4-FFF2-40B4-BE49-F238E27FC236}">
                <a16:creationId xmlns:a16="http://schemas.microsoft.com/office/drawing/2014/main" id="{62B324C4-7512-4958-B41E-A5469B0410B4}"/>
              </a:ext>
            </a:extLst>
          </p:cNvPr>
          <p:cNvSpPr/>
          <p:nvPr userDrawn="1"/>
        </p:nvSpPr>
        <p:spPr bwMode="auto">
          <a:xfrm>
            <a:off x="3954012" y="-117446"/>
            <a:ext cx="4283978" cy="2281062"/>
          </a:xfrm>
          <a:prstGeom prst="rect">
            <a:avLst/>
          </a:prstGeom>
          <a:solidFill>
            <a:schemeClr val="bg1">
              <a:alpha val="86000"/>
            </a:schemeClr>
          </a:solidFill>
          <a:ln w="9525" cap="flat" cmpd="sng" algn="ctr">
            <a:noFill/>
            <a:prstDash val="solid"/>
            <a:round/>
            <a:headEnd type="none" w="med" len="med"/>
            <a:tailEnd type="none" w="med" len="med"/>
          </a:ln>
          <a:effectLst>
            <a:outerShdw blurRad="50800" dist="127000" dir="5400000" sx="105000" sy="105000" algn="ctr" rotWithShape="0">
              <a:srgbClr val="000000">
                <a:alpha val="43137"/>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15" name="Picture 14">
            <a:extLst>
              <a:ext uri="{FF2B5EF4-FFF2-40B4-BE49-F238E27FC236}">
                <a16:creationId xmlns:a16="http://schemas.microsoft.com/office/drawing/2014/main" id="{AB122089-E8AF-4306-95C1-BEA6B60675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9237" y="243243"/>
            <a:ext cx="3713526" cy="1559684"/>
          </a:xfrm>
          <a:prstGeom prst="rect">
            <a:avLst/>
          </a:prstGeom>
        </p:spPr>
      </p:pic>
      <p:sp>
        <p:nvSpPr>
          <p:cNvPr id="16" name="Rectangle 15">
            <a:extLst>
              <a:ext uri="{FF2B5EF4-FFF2-40B4-BE49-F238E27FC236}">
                <a16:creationId xmlns:a16="http://schemas.microsoft.com/office/drawing/2014/main" id="{99611A70-889C-4B99-ABA7-156752268BB5}"/>
              </a:ext>
            </a:extLst>
          </p:cNvPr>
          <p:cNvSpPr/>
          <p:nvPr userDrawn="1"/>
        </p:nvSpPr>
        <p:spPr>
          <a:xfrm>
            <a:off x="2" y="6359575"/>
            <a:ext cx="12191998" cy="5085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7" name="Picture 16" descr="A close up of a logo&#10;&#10;Description automatically generated">
            <a:extLst>
              <a:ext uri="{FF2B5EF4-FFF2-40B4-BE49-F238E27FC236}">
                <a16:creationId xmlns:a16="http://schemas.microsoft.com/office/drawing/2014/main" id="{F2096E0E-5922-4883-B5BF-5FF8FC5935C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3189" y="6480097"/>
            <a:ext cx="1378476" cy="271249"/>
          </a:xfrm>
          <a:prstGeom prst="rect">
            <a:avLst/>
          </a:prstGeom>
        </p:spPr>
      </p:pic>
    </p:spTree>
    <p:extLst>
      <p:ext uri="{BB962C8B-B14F-4D97-AF65-F5344CB8AC3E}">
        <p14:creationId xmlns:p14="http://schemas.microsoft.com/office/powerpoint/2010/main" val="4081135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EA-SoybeanTitle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3935" b="7802"/>
          <a:stretch/>
        </p:blipFill>
        <p:spPr>
          <a:xfrm>
            <a:off x="1" y="-1"/>
            <a:ext cx="12192000" cy="6359575"/>
          </a:xfrm>
          <a:prstGeom prst="rect">
            <a:avLst/>
          </a:prstGeom>
        </p:spPr>
      </p:pic>
      <p:sp>
        <p:nvSpPr>
          <p:cNvPr id="11" name="Rectangle 10">
            <a:extLst>
              <a:ext uri="{FF2B5EF4-FFF2-40B4-BE49-F238E27FC236}">
                <a16:creationId xmlns:a16="http://schemas.microsoft.com/office/drawing/2014/main" id="{77F6C006-1D0C-4C87-B71D-A3669A357AC6}"/>
              </a:ext>
            </a:extLst>
          </p:cNvPr>
          <p:cNvSpPr/>
          <p:nvPr userDrawn="1"/>
        </p:nvSpPr>
        <p:spPr bwMode="auto">
          <a:xfrm>
            <a:off x="0" y="2898512"/>
            <a:ext cx="12192000" cy="3463603"/>
          </a:xfrm>
          <a:prstGeom prst="rect">
            <a:avLst/>
          </a:prstGeom>
          <a:gradFill>
            <a:gsLst>
              <a:gs pos="0">
                <a:schemeClr val="accent2">
                  <a:alpha val="0"/>
                </a:schemeClr>
              </a:gs>
              <a:gs pos="38000">
                <a:schemeClr val="accent2">
                  <a:alpha val="72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6" name="Rectangle 3"/>
          <p:cNvSpPr>
            <a:spLocks noGrp="1" noChangeArrowheads="1"/>
          </p:cNvSpPr>
          <p:nvPr>
            <p:ph type="subTitle" idx="1" hasCustomPrompt="1"/>
          </p:nvPr>
        </p:nvSpPr>
        <p:spPr>
          <a:xfrm>
            <a:off x="637119" y="5187323"/>
            <a:ext cx="10949515" cy="600075"/>
          </a:xfrm>
          <a:prstGeom prst="rect">
            <a:avLst/>
          </a:prstGeom>
        </p:spPr>
        <p:txBody>
          <a:bodyPr anchor="t" anchorCtr="0"/>
          <a:lstStyle>
            <a:lvl1pPr marL="0" indent="0">
              <a:lnSpc>
                <a:spcPts val="2200"/>
              </a:lnSpc>
              <a:spcBef>
                <a:spcPts val="0"/>
              </a:spcBef>
              <a:buNone/>
              <a:defRPr sz="2000" b="1" baseline="0">
                <a:solidFill>
                  <a:schemeClr val="bg2"/>
                </a:solidFill>
              </a:defRPr>
            </a:lvl1pPr>
          </a:lstStyle>
          <a:p>
            <a:r>
              <a:rPr lang="en-US" dirty="0"/>
              <a:t>Click to edit subtitle</a:t>
            </a:r>
          </a:p>
        </p:txBody>
      </p:sp>
      <p:sp>
        <p:nvSpPr>
          <p:cNvPr id="7" name="Rectangle 2"/>
          <p:cNvSpPr>
            <a:spLocks noGrp="1" noChangeArrowheads="1"/>
          </p:cNvSpPr>
          <p:nvPr>
            <p:ph type="ctrTitle" hasCustomPrompt="1"/>
          </p:nvPr>
        </p:nvSpPr>
        <p:spPr>
          <a:xfrm>
            <a:off x="644606" y="4154778"/>
            <a:ext cx="10928124" cy="1032545"/>
          </a:xfrm>
          <a:prstGeom prst="rect">
            <a:avLst/>
          </a:prstGeom>
        </p:spPr>
        <p:txBody>
          <a:bodyPr anchor="t"/>
          <a:lstStyle>
            <a:lvl1pPr>
              <a:lnSpc>
                <a:spcPts val="3200"/>
              </a:lnSpc>
              <a:defRPr lang="en-US" sz="3200" cap="all" baseline="0" dirty="0">
                <a:solidFill>
                  <a:schemeClr val="bg1"/>
                </a:solidFill>
                <a:latin typeface="Arial Black" panose="020B0A04020102020204" pitchFamily="34" charset="0"/>
              </a:defRPr>
            </a:lvl1pPr>
          </a:lstStyle>
          <a:p>
            <a:r>
              <a:rPr lang="en-US" dirty="0"/>
              <a:t>Click To Edit Master Title</a:t>
            </a:r>
          </a:p>
        </p:txBody>
      </p:sp>
      <p:sp>
        <p:nvSpPr>
          <p:cNvPr id="3" name="Rectangle 2">
            <a:extLst>
              <a:ext uri="{FF2B5EF4-FFF2-40B4-BE49-F238E27FC236}">
                <a16:creationId xmlns:a16="http://schemas.microsoft.com/office/drawing/2014/main" id="{0F3628AB-3408-4AA7-BDEA-34A396C9553E}"/>
              </a:ext>
            </a:extLst>
          </p:cNvPr>
          <p:cNvSpPr/>
          <p:nvPr userDrawn="1"/>
        </p:nvSpPr>
        <p:spPr bwMode="auto">
          <a:xfrm>
            <a:off x="3954012" y="-2"/>
            <a:ext cx="4283978" cy="2163618"/>
          </a:xfrm>
          <a:prstGeom prst="rect">
            <a:avLst/>
          </a:prstGeom>
          <a:solidFill>
            <a:schemeClr val="bg1">
              <a:alpha val="86000"/>
            </a:schemeClr>
          </a:solidFill>
          <a:ln w="9525" cap="flat" cmpd="sng" algn="ctr">
            <a:noFill/>
            <a:prstDash val="solid"/>
            <a:round/>
            <a:headEnd type="none" w="med" len="med"/>
            <a:tailEnd type="none" w="med" len="med"/>
          </a:ln>
          <a:effectLst>
            <a:outerShdw blurRad="50800" dist="127000" dir="5400000" sx="105000" sy="105000" algn="ctr" rotWithShape="0">
              <a:srgbClr val="000000">
                <a:alpha val="43137"/>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9" name="Rectangle 8">
            <a:extLst>
              <a:ext uri="{FF2B5EF4-FFF2-40B4-BE49-F238E27FC236}">
                <a16:creationId xmlns:a16="http://schemas.microsoft.com/office/drawing/2014/main" id="{F054CBCB-DAA8-4606-9E65-6787339B42C0}"/>
              </a:ext>
            </a:extLst>
          </p:cNvPr>
          <p:cNvSpPr/>
          <p:nvPr userDrawn="1"/>
        </p:nvSpPr>
        <p:spPr>
          <a:xfrm>
            <a:off x="2" y="6359575"/>
            <a:ext cx="12191998" cy="5085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979148F7-2F6D-44A3-9A54-BB49640281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189" y="6480097"/>
            <a:ext cx="1378476" cy="271249"/>
          </a:xfrm>
          <a:prstGeom prst="rect">
            <a:avLst/>
          </a:prstGeom>
        </p:spPr>
      </p:pic>
      <p:pic>
        <p:nvPicPr>
          <p:cNvPr id="12" name="Graphic 11">
            <a:extLst>
              <a:ext uri="{FF2B5EF4-FFF2-40B4-BE49-F238E27FC236}">
                <a16:creationId xmlns:a16="http://schemas.microsoft.com/office/drawing/2014/main" id="{47CC6691-7E62-4F55-97AB-04A0B33E72B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6883" y="181391"/>
            <a:ext cx="3178234" cy="1919738"/>
          </a:xfrm>
          <a:prstGeom prst="rect">
            <a:avLst/>
          </a:prstGeom>
        </p:spPr>
      </p:pic>
    </p:spTree>
    <p:extLst>
      <p:ext uri="{BB962C8B-B14F-4D97-AF65-F5344CB8AC3E}">
        <p14:creationId xmlns:p14="http://schemas.microsoft.com/office/powerpoint/2010/main" val="4144638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A-SoybeanTitle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t="7802" b="7802"/>
          <a:stretch/>
        </p:blipFill>
        <p:spPr>
          <a:xfrm>
            <a:off x="1" y="0"/>
            <a:ext cx="12192000" cy="6858000"/>
          </a:xfrm>
          <a:prstGeom prst="rect">
            <a:avLst/>
          </a:prstGeom>
        </p:spPr>
      </p:pic>
      <p:sp>
        <p:nvSpPr>
          <p:cNvPr id="4" name="Rectangle 3">
            <a:extLst>
              <a:ext uri="{FF2B5EF4-FFF2-40B4-BE49-F238E27FC236}">
                <a16:creationId xmlns:a16="http://schemas.microsoft.com/office/drawing/2014/main" id="{BB46B716-CDC9-4623-AE0C-89F792E02B4B}"/>
              </a:ext>
            </a:extLst>
          </p:cNvPr>
          <p:cNvSpPr/>
          <p:nvPr userDrawn="1"/>
        </p:nvSpPr>
        <p:spPr bwMode="auto">
          <a:xfrm>
            <a:off x="0" y="1484671"/>
            <a:ext cx="12192000" cy="4864745"/>
          </a:xfrm>
          <a:prstGeom prst="rect">
            <a:avLst/>
          </a:prstGeom>
          <a:gradFill>
            <a:gsLst>
              <a:gs pos="0">
                <a:srgbClr val="00778B">
                  <a:alpha val="0"/>
                </a:srgbClr>
              </a:gs>
              <a:gs pos="38000">
                <a:srgbClr val="00778B">
                  <a:alpha val="75000"/>
                </a:srgb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6" name="Rectangle 3"/>
          <p:cNvSpPr>
            <a:spLocks noGrp="1" noChangeArrowheads="1"/>
          </p:cNvSpPr>
          <p:nvPr>
            <p:ph type="subTitle" idx="1" hasCustomPrompt="1"/>
          </p:nvPr>
        </p:nvSpPr>
        <p:spPr>
          <a:xfrm>
            <a:off x="637119" y="5187323"/>
            <a:ext cx="10949515" cy="600075"/>
          </a:xfrm>
          <a:prstGeom prst="rect">
            <a:avLst/>
          </a:prstGeom>
        </p:spPr>
        <p:txBody>
          <a:bodyPr anchor="t" anchorCtr="0"/>
          <a:lstStyle>
            <a:lvl1pPr marL="0" indent="0">
              <a:lnSpc>
                <a:spcPts val="2200"/>
              </a:lnSpc>
              <a:spcBef>
                <a:spcPts val="0"/>
              </a:spcBef>
              <a:buNone/>
              <a:defRPr sz="2000" b="1" baseline="0">
                <a:solidFill>
                  <a:schemeClr val="bg2"/>
                </a:solidFill>
              </a:defRPr>
            </a:lvl1pPr>
          </a:lstStyle>
          <a:p>
            <a:r>
              <a:rPr lang="en-US" dirty="0"/>
              <a:t>Click to edit subtitle</a:t>
            </a:r>
          </a:p>
        </p:txBody>
      </p:sp>
      <p:sp>
        <p:nvSpPr>
          <p:cNvPr id="7" name="Rectangle 2"/>
          <p:cNvSpPr>
            <a:spLocks noGrp="1" noChangeArrowheads="1"/>
          </p:cNvSpPr>
          <p:nvPr>
            <p:ph type="ctrTitle" hasCustomPrompt="1"/>
          </p:nvPr>
        </p:nvSpPr>
        <p:spPr>
          <a:xfrm>
            <a:off x="644606" y="4154778"/>
            <a:ext cx="10928124" cy="1032545"/>
          </a:xfrm>
          <a:prstGeom prst="rect">
            <a:avLst/>
          </a:prstGeom>
        </p:spPr>
        <p:txBody>
          <a:bodyPr anchor="t"/>
          <a:lstStyle>
            <a:lvl1pPr>
              <a:lnSpc>
                <a:spcPts val="3200"/>
              </a:lnSpc>
              <a:defRPr lang="en-US" sz="3200" cap="all" baseline="0" dirty="0">
                <a:solidFill>
                  <a:schemeClr val="bg1"/>
                </a:solidFill>
                <a:latin typeface="Arial Black" panose="020B0A04020102020204" pitchFamily="34" charset="0"/>
              </a:defRPr>
            </a:lvl1pPr>
          </a:lstStyle>
          <a:p>
            <a:r>
              <a:rPr lang="en-US" dirty="0"/>
              <a:t>Click To Edit Master Title</a:t>
            </a:r>
          </a:p>
        </p:txBody>
      </p:sp>
      <p:sp>
        <p:nvSpPr>
          <p:cNvPr id="3" name="Rectangle 2">
            <a:extLst>
              <a:ext uri="{FF2B5EF4-FFF2-40B4-BE49-F238E27FC236}">
                <a16:creationId xmlns:a16="http://schemas.microsoft.com/office/drawing/2014/main" id="{0F3628AB-3408-4AA7-BDEA-34A396C9553E}"/>
              </a:ext>
            </a:extLst>
          </p:cNvPr>
          <p:cNvSpPr/>
          <p:nvPr userDrawn="1"/>
        </p:nvSpPr>
        <p:spPr bwMode="auto">
          <a:xfrm>
            <a:off x="3954012" y="-117446"/>
            <a:ext cx="4283978" cy="2281062"/>
          </a:xfrm>
          <a:prstGeom prst="rect">
            <a:avLst/>
          </a:prstGeom>
          <a:solidFill>
            <a:schemeClr val="bg1">
              <a:alpha val="86000"/>
            </a:schemeClr>
          </a:solidFill>
          <a:ln w="9525" cap="flat" cmpd="sng" algn="ctr">
            <a:noFill/>
            <a:prstDash val="solid"/>
            <a:round/>
            <a:headEnd type="none" w="med" len="med"/>
            <a:tailEnd type="none" w="med" len="med"/>
          </a:ln>
          <a:effectLst>
            <a:outerShdw blurRad="50800" dist="127000" dir="5400000" sx="105000" sy="105000" algn="ctr" rotWithShape="0">
              <a:srgbClr val="000000">
                <a:alpha val="43137"/>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9" name="Rectangle 8">
            <a:extLst>
              <a:ext uri="{FF2B5EF4-FFF2-40B4-BE49-F238E27FC236}">
                <a16:creationId xmlns:a16="http://schemas.microsoft.com/office/drawing/2014/main" id="{F054CBCB-DAA8-4606-9E65-6787339B42C0}"/>
              </a:ext>
            </a:extLst>
          </p:cNvPr>
          <p:cNvSpPr/>
          <p:nvPr userDrawn="1"/>
        </p:nvSpPr>
        <p:spPr>
          <a:xfrm>
            <a:off x="2" y="6359575"/>
            <a:ext cx="12191998" cy="5085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979148F7-2F6D-44A3-9A54-BB49640281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189" y="6480097"/>
            <a:ext cx="1378476" cy="271249"/>
          </a:xfrm>
          <a:prstGeom prst="rect">
            <a:avLst/>
          </a:prstGeom>
        </p:spPr>
      </p:pic>
      <p:pic>
        <p:nvPicPr>
          <p:cNvPr id="11" name="Graphic 10">
            <a:extLst>
              <a:ext uri="{FF2B5EF4-FFF2-40B4-BE49-F238E27FC236}">
                <a16:creationId xmlns:a16="http://schemas.microsoft.com/office/drawing/2014/main" id="{184AA12A-6D19-4AF7-B156-A7C1E038A51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6883" y="181391"/>
            <a:ext cx="3178234" cy="1919738"/>
          </a:xfrm>
          <a:prstGeom prst="rect">
            <a:avLst/>
          </a:prstGeom>
        </p:spPr>
      </p:pic>
    </p:spTree>
    <p:extLst>
      <p:ext uri="{BB962C8B-B14F-4D97-AF65-F5344CB8AC3E}">
        <p14:creationId xmlns:p14="http://schemas.microsoft.com/office/powerpoint/2010/main" val="3731042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12F7B81-4426-4383-8D77-50267146D255}"/>
              </a:ext>
            </a:extLst>
          </p:cNvPr>
          <p:cNvSpPr/>
          <p:nvPr userDrawn="1"/>
        </p:nvSpPr>
        <p:spPr>
          <a:xfrm>
            <a:off x="2" y="6359575"/>
            <a:ext cx="12191998" cy="5085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 name="Straight Connector 6"/>
          <p:cNvCxnSpPr/>
          <p:nvPr/>
        </p:nvCxnSpPr>
        <p:spPr bwMode="auto">
          <a:xfrm>
            <a:off x="609600" y="946784"/>
            <a:ext cx="10972800"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sp>
        <p:nvSpPr>
          <p:cNvPr id="9" name="Rectangle 2"/>
          <p:cNvSpPr>
            <a:spLocks noGrp="1" noChangeArrowheads="1"/>
          </p:cNvSpPr>
          <p:nvPr>
            <p:ph type="title"/>
          </p:nvPr>
        </p:nvSpPr>
        <p:spPr bwMode="auto">
          <a:xfrm>
            <a:off x="609600" y="90798"/>
            <a:ext cx="10972800" cy="79119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 name="Rectangle 3"/>
          <p:cNvSpPr>
            <a:spLocks noGrp="1" noChangeArrowheads="1"/>
          </p:cNvSpPr>
          <p:nvPr>
            <p:ph type="body" idx="1"/>
          </p:nvPr>
        </p:nvSpPr>
        <p:spPr bwMode="auto">
          <a:xfrm>
            <a:off x="609600" y="1074164"/>
            <a:ext cx="10972800" cy="496151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Slide Number Placeholder 5">
            <a:extLst>
              <a:ext uri="{FF2B5EF4-FFF2-40B4-BE49-F238E27FC236}">
                <a16:creationId xmlns:a16="http://schemas.microsoft.com/office/drawing/2014/main" id="{41975E08-1A4A-48AD-9EAE-313E651FAA87}"/>
              </a:ext>
            </a:extLst>
          </p:cNvPr>
          <p:cNvSpPr>
            <a:spLocks noGrp="1"/>
          </p:cNvSpPr>
          <p:nvPr>
            <p:ph type="sldNum" sz="quarter" idx="4"/>
          </p:nvPr>
        </p:nvSpPr>
        <p:spPr>
          <a:xfrm>
            <a:off x="10912311" y="6366510"/>
            <a:ext cx="685800" cy="501649"/>
          </a:xfrm>
          <a:prstGeom prst="rect">
            <a:avLst/>
          </a:prstGeom>
        </p:spPr>
        <p:txBody>
          <a:bodyPr vert="horz" lIns="91440" tIns="45720" rIns="91440" bIns="45720" rtlCol="0" anchor="ctr"/>
          <a:lstStyle>
            <a:lvl1pPr algn="r">
              <a:defRPr sz="1467" baseline="0">
                <a:solidFill>
                  <a:schemeClr val="tx1">
                    <a:lumMod val="65000"/>
                    <a:lumOff val="35000"/>
                  </a:schemeClr>
                </a:solidFill>
                <a:latin typeface="Arial" panose="020B0604020202020204" pitchFamily="34" charset="0"/>
              </a:defRPr>
            </a:lvl1pPr>
          </a:lstStyle>
          <a:p>
            <a:pPr defTabSz="914377"/>
            <a:fld id="{1F36BDE1-9F69-D444-9770-E7676ED456C3}" type="slidenum">
              <a:rPr lang="en-US" smtClean="0"/>
              <a:pPr defTabSz="914377"/>
              <a:t>‹#›</a:t>
            </a:fld>
            <a:endParaRPr lang="en-US" dirty="0"/>
          </a:p>
        </p:txBody>
      </p:sp>
      <p:pic>
        <p:nvPicPr>
          <p:cNvPr id="12" name="Picture 11" descr="A close up of a logo&#10;&#10;Description automatically generated">
            <a:extLst>
              <a:ext uri="{FF2B5EF4-FFF2-40B4-BE49-F238E27FC236}">
                <a16:creationId xmlns:a16="http://schemas.microsoft.com/office/drawing/2014/main" id="{335FAD24-975E-B84C-8173-48FB7E6533D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03189" y="6480097"/>
            <a:ext cx="1378476" cy="271249"/>
          </a:xfrm>
          <a:prstGeom prst="rect">
            <a:avLst/>
          </a:prstGeom>
        </p:spPr>
      </p:pic>
      <p:pic>
        <p:nvPicPr>
          <p:cNvPr id="14" name="Picture 13">
            <a:extLst>
              <a:ext uri="{FF2B5EF4-FFF2-40B4-BE49-F238E27FC236}">
                <a16:creationId xmlns:a16="http://schemas.microsoft.com/office/drawing/2014/main" id="{F0B92E74-1AE0-274D-AB89-97EE6FD4426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0106737" y="228637"/>
            <a:ext cx="1491374" cy="626378"/>
          </a:xfrm>
          <a:prstGeom prst="rect">
            <a:avLst/>
          </a:prstGeom>
        </p:spPr>
      </p:pic>
    </p:spTree>
    <p:extLst>
      <p:ext uri="{BB962C8B-B14F-4D97-AF65-F5344CB8AC3E}">
        <p14:creationId xmlns:p14="http://schemas.microsoft.com/office/powerpoint/2010/main" val="3064729066"/>
      </p:ext>
    </p:extLst>
  </p:cSld>
  <p:clrMap bg1="lt1" tx1="dk1" bg2="lt2" tx2="dk2" accent1="accent1" accent2="accent2" accent3="accent3" accent4="accent4" accent5="accent5" accent6="accent6" hlink="hlink" folHlink="folHlink"/>
  <p:sldLayoutIdLst>
    <p:sldLayoutId id="2147483689" r:id="rId1"/>
    <p:sldLayoutId id="2147483695" r:id="rId2"/>
    <p:sldLayoutId id="2147483697" r:id="rId3"/>
    <p:sldLayoutId id="2147483690" r:id="rId4"/>
    <p:sldLayoutId id="2147483696" r:id="rId5"/>
    <p:sldLayoutId id="2147483692" r:id="rId6"/>
    <p:sldLayoutId id="2147483691" r:id="rId7"/>
    <p:sldLayoutId id="2147483698" r:id="rId8"/>
    <p:sldLayoutId id="2147483699" r:id="rId9"/>
    <p:sldLayoutId id="2147483700" r:id="rId10"/>
    <p:sldLayoutId id="2147483701" r:id="rId11"/>
    <p:sldLayoutId id="2147483702" r:id="rId12"/>
    <p:sldLayoutId id="2147483703" r:id="rId13"/>
    <p:sldLayoutId id="2147483707" r:id="rId14"/>
    <p:sldLayoutId id="2147483708" r:id="rId15"/>
    <p:sldLayoutId id="2147483709" r:id="rId16"/>
    <p:sldLayoutId id="2147483704" r:id="rId17"/>
    <p:sldLayoutId id="2147483705" r:id="rId18"/>
    <p:sldLayoutId id="2147483693" r:id="rId19"/>
    <p:sldLayoutId id="2147483694" r:id="rId20"/>
    <p:sldLayoutId id="2147483706" r:id="rId21"/>
  </p:sldLayoutIdLst>
  <p:hf hdr="0" dt="0"/>
  <p:txStyles>
    <p:titleStyle>
      <a:lvl1pPr algn="l" rtl="0" eaLnBrk="1" fontAlgn="base" hangingPunct="1">
        <a:lnSpc>
          <a:spcPts val="2400"/>
        </a:lnSpc>
        <a:spcBef>
          <a:spcPct val="0"/>
        </a:spcBef>
        <a:spcAft>
          <a:spcPct val="0"/>
        </a:spcAft>
        <a:defRPr sz="2400" b="1">
          <a:solidFill>
            <a:schemeClr val="tx1"/>
          </a:solidFill>
          <a:latin typeface="Arial"/>
          <a:ea typeface="+mj-ea"/>
          <a:cs typeface="Arial"/>
        </a:defRPr>
      </a:lvl1pPr>
      <a:lvl2pPr algn="l" rtl="0" eaLnBrk="1" fontAlgn="base" hangingPunct="1">
        <a:spcBef>
          <a:spcPct val="0"/>
        </a:spcBef>
        <a:spcAft>
          <a:spcPct val="0"/>
        </a:spcAft>
        <a:defRPr sz="2600" b="1">
          <a:solidFill>
            <a:schemeClr val="tx2"/>
          </a:solidFill>
          <a:latin typeface="Tahoma" charset="0"/>
          <a:ea typeface="ＭＳ Ｐゴシック" charset="-128"/>
          <a:cs typeface="ＭＳ Ｐゴシック" charset="-128"/>
        </a:defRPr>
      </a:lvl2pPr>
      <a:lvl3pPr algn="l" rtl="0" eaLnBrk="1" fontAlgn="base" hangingPunct="1">
        <a:spcBef>
          <a:spcPct val="0"/>
        </a:spcBef>
        <a:spcAft>
          <a:spcPct val="0"/>
        </a:spcAft>
        <a:defRPr sz="2600" b="1">
          <a:solidFill>
            <a:schemeClr val="tx2"/>
          </a:solidFill>
          <a:latin typeface="Tahoma" charset="0"/>
          <a:ea typeface="ＭＳ Ｐゴシック" charset="-128"/>
          <a:cs typeface="ＭＳ Ｐゴシック" charset="-128"/>
        </a:defRPr>
      </a:lvl3pPr>
      <a:lvl4pPr algn="l" rtl="0" eaLnBrk="1" fontAlgn="base" hangingPunct="1">
        <a:spcBef>
          <a:spcPct val="0"/>
        </a:spcBef>
        <a:spcAft>
          <a:spcPct val="0"/>
        </a:spcAft>
        <a:defRPr sz="2600" b="1">
          <a:solidFill>
            <a:schemeClr val="tx2"/>
          </a:solidFill>
          <a:latin typeface="Tahoma" charset="0"/>
          <a:ea typeface="ＭＳ Ｐゴシック" charset="-128"/>
          <a:cs typeface="ＭＳ Ｐゴシック" charset="-128"/>
        </a:defRPr>
      </a:lvl4pPr>
      <a:lvl5pPr algn="l" rtl="0" eaLnBrk="1" fontAlgn="base" hangingPunct="1">
        <a:spcBef>
          <a:spcPct val="0"/>
        </a:spcBef>
        <a:spcAft>
          <a:spcPct val="0"/>
        </a:spcAft>
        <a:defRPr sz="2600" b="1">
          <a:solidFill>
            <a:schemeClr val="tx2"/>
          </a:solidFill>
          <a:latin typeface="Tahoma" charset="0"/>
          <a:ea typeface="ＭＳ Ｐゴシック" charset="-128"/>
          <a:cs typeface="ＭＳ Ｐゴシック" charset="-128"/>
        </a:defRPr>
      </a:lvl5pPr>
      <a:lvl6pPr marL="457200" algn="l" rtl="0" eaLnBrk="1" fontAlgn="base" hangingPunct="1">
        <a:spcBef>
          <a:spcPct val="0"/>
        </a:spcBef>
        <a:spcAft>
          <a:spcPct val="0"/>
        </a:spcAft>
        <a:defRPr sz="2600" b="1">
          <a:solidFill>
            <a:schemeClr val="tx2"/>
          </a:solidFill>
          <a:latin typeface="Tahoma" charset="0"/>
          <a:ea typeface="ＭＳ Ｐゴシック" charset="-128"/>
          <a:cs typeface="ＭＳ Ｐゴシック" charset="-128"/>
        </a:defRPr>
      </a:lvl6pPr>
      <a:lvl7pPr marL="914400" algn="l" rtl="0" eaLnBrk="1" fontAlgn="base" hangingPunct="1">
        <a:spcBef>
          <a:spcPct val="0"/>
        </a:spcBef>
        <a:spcAft>
          <a:spcPct val="0"/>
        </a:spcAft>
        <a:defRPr sz="2600" b="1">
          <a:solidFill>
            <a:schemeClr val="tx2"/>
          </a:solidFill>
          <a:latin typeface="Tahoma" charset="0"/>
          <a:ea typeface="ＭＳ Ｐゴシック" charset="-128"/>
          <a:cs typeface="ＭＳ Ｐゴシック" charset="-128"/>
        </a:defRPr>
      </a:lvl7pPr>
      <a:lvl8pPr marL="1371600" algn="l" rtl="0" eaLnBrk="1" fontAlgn="base" hangingPunct="1">
        <a:spcBef>
          <a:spcPct val="0"/>
        </a:spcBef>
        <a:spcAft>
          <a:spcPct val="0"/>
        </a:spcAft>
        <a:defRPr sz="2600" b="1">
          <a:solidFill>
            <a:schemeClr val="tx2"/>
          </a:solidFill>
          <a:latin typeface="Tahoma" charset="0"/>
          <a:ea typeface="ＭＳ Ｐゴシック" charset="-128"/>
          <a:cs typeface="ＭＳ Ｐゴシック" charset="-128"/>
        </a:defRPr>
      </a:lvl8pPr>
      <a:lvl9pPr marL="1828800" algn="l" rtl="0" eaLnBrk="1" fontAlgn="base" hangingPunct="1">
        <a:spcBef>
          <a:spcPct val="0"/>
        </a:spcBef>
        <a:spcAft>
          <a:spcPct val="0"/>
        </a:spcAft>
        <a:defRPr sz="2600" b="1">
          <a:solidFill>
            <a:schemeClr val="tx2"/>
          </a:solidFill>
          <a:latin typeface="Tahoma" charset="0"/>
          <a:ea typeface="ＭＳ Ｐゴシック" charset="-128"/>
          <a:cs typeface="ＭＳ Ｐゴシック" charset="-128"/>
        </a:defRPr>
      </a:lvl9pPr>
    </p:titleStyle>
    <p:bodyStyle>
      <a:lvl1pPr marL="0" indent="0" algn="l" rtl="0" eaLnBrk="1" fontAlgn="base" hangingPunct="1">
        <a:lnSpc>
          <a:spcPts val="2600"/>
        </a:lnSpc>
        <a:spcBef>
          <a:spcPct val="40000"/>
        </a:spcBef>
        <a:spcAft>
          <a:spcPct val="0"/>
        </a:spcAft>
        <a:buClr>
          <a:schemeClr val="tx1"/>
        </a:buClr>
        <a:buFont typeface="Arial" pitchFamily="34" charset="0"/>
        <a:buNone/>
        <a:defRPr sz="2000">
          <a:solidFill>
            <a:schemeClr val="tx1"/>
          </a:solidFill>
          <a:latin typeface="Arial"/>
          <a:ea typeface="+mn-ea"/>
          <a:cs typeface="Arial"/>
        </a:defRPr>
      </a:lvl1pPr>
      <a:lvl2pPr marL="576000" indent="-288000" algn="l" rtl="0" eaLnBrk="1" fontAlgn="base" hangingPunct="1">
        <a:lnSpc>
          <a:spcPts val="2600"/>
        </a:lnSpc>
        <a:spcBef>
          <a:spcPct val="15000"/>
        </a:spcBef>
        <a:spcAft>
          <a:spcPct val="0"/>
        </a:spcAft>
        <a:buFont typeface="Wingdings" panose="05000000000000000000" pitchFamily="2" charset="2"/>
        <a:buChar char="§"/>
        <a:defRPr sz="1800">
          <a:solidFill>
            <a:schemeClr val="tx1"/>
          </a:solidFill>
          <a:latin typeface="Arial"/>
          <a:ea typeface="+mn-ea"/>
          <a:cs typeface="Arial"/>
        </a:defRPr>
      </a:lvl2pPr>
      <a:lvl3pPr marL="882000" indent="-288000" algn="l" rtl="0" eaLnBrk="1" fontAlgn="base" hangingPunct="1">
        <a:lnSpc>
          <a:spcPts val="2600"/>
        </a:lnSpc>
        <a:spcBef>
          <a:spcPts val="0"/>
        </a:spcBef>
        <a:spcAft>
          <a:spcPct val="0"/>
        </a:spcAft>
        <a:buFont typeface="Arial" pitchFamily="34" charset="0"/>
        <a:buChar char="−"/>
        <a:tabLst/>
        <a:defRPr sz="1600">
          <a:solidFill>
            <a:schemeClr val="tx1"/>
          </a:solidFill>
          <a:latin typeface="Arial"/>
          <a:ea typeface="+mn-ea"/>
          <a:cs typeface="Arial"/>
        </a:defRPr>
      </a:lvl3pPr>
      <a:lvl4pPr marL="1152000" indent="-288000" algn="l" rtl="0" eaLnBrk="1" fontAlgn="base" hangingPunct="1">
        <a:lnSpc>
          <a:spcPts val="2600"/>
        </a:lnSpc>
        <a:spcBef>
          <a:spcPct val="0"/>
        </a:spcBef>
        <a:spcAft>
          <a:spcPct val="0"/>
        </a:spcAft>
        <a:buChar char="•"/>
        <a:defRPr sz="1400">
          <a:solidFill>
            <a:schemeClr val="tx1"/>
          </a:solidFill>
          <a:latin typeface="Arial"/>
          <a:ea typeface="+mn-ea"/>
          <a:cs typeface="Arial"/>
        </a:defRPr>
      </a:lvl4pPr>
      <a:lvl5pPr marL="1440000" indent="-288000" algn="l" rtl="0" eaLnBrk="1" fontAlgn="base" hangingPunct="1">
        <a:lnSpc>
          <a:spcPts val="2600"/>
        </a:lnSpc>
        <a:spcBef>
          <a:spcPct val="0"/>
        </a:spcBef>
        <a:spcAft>
          <a:spcPct val="0"/>
        </a:spcAft>
        <a:buFont typeface="Arial" pitchFamily="34" charset="0"/>
        <a:buChar char="•"/>
        <a:defRPr sz="1200">
          <a:solidFill>
            <a:schemeClr val="tx1"/>
          </a:solidFill>
          <a:latin typeface="Arial"/>
          <a:ea typeface="+mn-ea"/>
          <a:cs typeface="Arial"/>
        </a:defRPr>
      </a:lvl5pPr>
      <a:lvl6pPr marL="1603375" indent="-174625" algn="l" rtl="0" eaLnBrk="1" fontAlgn="base" hangingPunct="1">
        <a:spcBef>
          <a:spcPct val="0"/>
        </a:spcBef>
        <a:spcAft>
          <a:spcPct val="0"/>
        </a:spcAft>
        <a:buChar char="–"/>
        <a:defRPr sz="1400">
          <a:solidFill>
            <a:schemeClr val="tx1"/>
          </a:solidFill>
          <a:latin typeface="+mn-lt"/>
          <a:ea typeface="+mn-ea"/>
        </a:defRPr>
      </a:lvl6pPr>
      <a:lvl7pPr marL="2060575" indent="-174625" algn="l" rtl="0" eaLnBrk="1" fontAlgn="base" hangingPunct="1">
        <a:spcBef>
          <a:spcPct val="0"/>
        </a:spcBef>
        <a:spcAft>
          <a:spcPct val="0"/>
        </a:spcAft>
        <a:buChar char="–"/>
        <a:defRPr sz="1400">
          <a:solidFill>
            <a:schemeClr val="tx1"/>
          </a:solidFill>
          <a:latin typeface="+mn-lt"/>
          <a:ea typeface="+mn-ea"/>
        </a:defRPr>
      </a:lvl7pPr>
      <a:lvl8pPr marL="2517775" indent="-174625" algn="l" rtl="0" eaLnBrk="1" fontAlgn="base" hangingPunct="1">
        <a:spcBef>
          <a:spcPct val="0"/>
        </a:spcBef>
        <a:spcAft>
          <a:spcPct val="0"/>
        </a:spcAft>
        <a:buChar char="–"/>
        <a:defRPr sz="1400">
          <a:solidFill>
            <a:schemeClr val="tx1"/>
          </a:solidFill>
          <a:latin typeface="+mn-lt"/>
          <a:ea typeface="+mn-ea"/>
        </a:defRPr>
      </a:lvl8pPr>
      <a:lvl9pPr marL="2974975" indent="-174625" algn="l" rtl="0" eaLnBrk="1" fontAlgn="base" hangingPunct="1">
        <a:spcBef>
          <a:spcPct val="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youtube.com/watch?v=zOZq5Zu6d0g&amp;list=PL2vWfL6MnNgYSJIg4fb1HDBH8hOcxIJcJ&amp;index=1&amp;t=10s" TargetMode="External"/><Relationship Id="rId1" Type="http://schemas.openxmlformats.org/officeDocument/2006/relationships/slideLayout" Target="../slideLayouts/slideLayout19.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youtube.com/playlist?list=PL2vWfL6MnNgaJztdI_JZh0T1zc7g2KQtu" TargetMode="External"/><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hyperlink" Target="https://www.enlist.com/content/dam/dpagco/enlist/na/us/en/files/fact-sheets/DOC-Enlist-PUG-NA-US.pdf" TargetMode="Externa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zOZq5Zu6d0g&amp;t=8s" TargetMode="External"/><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chart" Target="../charts/chart1.xml"/><Relationship Id="rId7" Type="http://schemas.openxmlformats.org/officeDocument/2006/relationships/image" Target="../media/image21.svg"/><Relationship Id="rId2" Type="http://schemas.openxmlformats.org/officeDocument/2006/relationships/hyperlink" Target="https://www.enlist.com/en/buy-enlist-e3-soybeans.html" TargetMode="External"/><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9.xml"/><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9.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hyperlink" Target="https://www.enlist.com/en/buy-enlist-e3-soybeans.html" TargetMode="External"/><Relationship Id="rId2" Type="http://schemas.openxmlformats.org/officeDocument/2006/relationships/hyperlink" Target="chrome-extension://efaidnbmnnnibpcajpcglclefindmkaj/viewer.html?pdfurl=https%3A%2F%2Fs23.q4cdn.com%2F505718284%2Ffiles%2Fdoc_financials%2F2021%2Fq2%2F08.05.21_2Q_2021_Earnings_News_Release_Graphic_Version_Final.pdf&amp;clen=822349&amp;chunk=true" TargetMode="External"/><Relationship Id="rId1"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hyperlink" Target="https://investors.corteva.com/media-center/news-details/2020/Corteva-Agriscience-to-Accelerate-Ramp-Up-of-Enlist-E3-Soybeans-to-US-and-Canadian-Farmers-for-2021/default.aspx?utm_source=One%20Corteva&amp;utm_medium=Message%20from%20Jim&amp;utm_campaign=20200130%20Message%20from%20Jim%20-%20enlist%20releas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41BFE97-F7B7-40C5-A1AC-19B1E230ACF1}"/>
              </a:ext>
            </a:extLst>
          </p:cNvPr>
          <p:cNvSpPr>
            <a:spLocks noGrp="1"/>
          </p:cNvSpPr>
          <p:nvPr>
            <p:ph type="subTitle" idx="1"/>
          </p:nvPr>
        </p:nvSpPr>
        <p:spPr>
          <a:xfrm>
            <a:off x="644606" y="4596515"/>
            <a:ext cx="10949515" cy="600075"/>
          </a:xfrm>
        </p:spPr>
        <p:txBody>
          <a:bodyPr/>
          <a:lstStyle/>
          <a:p>
            <a:r>
              <a:rPr lang="en-US" dirty="0"/>
              <a:t>2023</a:t>
            </a:r>
          </a:p>
        </p:txBody>
      </p:sp>
      <p:sp>
        <p:nvSpPr>
          <p:cNvPr id="3" name="Title 2">
            <a:extLst>
              <a:ext uri="{FF2B5EF4-FFF2-40B4-BE49-F238E27FC236}">
                <a16:creationId xmlns:a16="http://schemas.microsoft.com/office/drawing/2014/main" id="{7CCEDDB4-F87C-4276-B22E-6AE68E296349}"/>
              </a:ext>
            </a:extLst>
          </p:cNvPr>
          <p:cNvSpPr>
            <a:spLocks noGrp="1"/>
          </p:cNvSpPr>
          <p:nvPr>
            <p:ph type="ctrTitle"/>
          </p:nvPr>
        </p:nvSpPr>
        <p:spPr/>
        <p:txBody>
          <a:bodyPr/>
          <a:lstStyle/>
          <a:p>
            <a:r>
              <a:rPr lang="en-US" dirty="0"/>
              <a:t>Enlist Weed Control System Update</a:t>
            </a:r>
          </a:p>
        </p:txBody>
      </p:sp>
    </p:spTree>
    <p:extLst>
      <p:ext uri="{BB962C8B-B14F-4D97-AF65-F5344CB8AC3E}">
        <p14:creationId xmlns:p14="http://schemas.microsoft.com/office/powerpoint/2010/main" val="1741877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E3C80-ED60-EF8C-B056-74CDA8B95944}"/>
              </a:ext>
            </a:extLst>
          </p:cNvPr>
          <p:cNvSpPr>
            <a:spLocks noGrp="1"/>
          </p:cNvSpPr>
          <p:nvPr>
            <p:ph type="title"/>
          </p:nvPr>
        </p:nvSpPr>
        <p:spPr/>
        <p:txBody>
          <a:bodyPr/>
          <a:lstStyle/>
          <a:p>
            <a:r>
              <a:rPr lang="en-US" dirty="0"/>
              <a:t>Enlist</a:t>
            </a:r>
            <a:r>
              <a:rPr lang="en-US" baseline="30000" dirty="0"/>
              <a:t>®</a:t>
            </a:r>
            <a:r>
              <a:rPr lang="en-US" dirty="0"/>
              <a:t> Herbicide Update</a:t>
            </a:r>
          </a:p>
        </p:txBody>
      </p:sp>
      <p:sp>
        <p:nvSpPr>
          <p:cNvPr id="3" name="Slide Number Placeholder 2">
            <a:extLst>
              <a:ext uri="{FF2B5EF4-FFF2-40B4-BE49-F238E27FC236}">
                <a16:creationId xmlns:a16="http://schemas.microsoft.com/office/drawing/2014/main" id="{E5959F55-4305-E898-D45D-083FFAE150AD}"/>
              </a:ext>
            </a:extLst>
          </p:cNvPr>
          <p:cNvSpPr>
            <a:spLocks noGrp="1"/>
          </p:cNvSpPr>
          <p:nvPr>
            <p:ph type="sldNum" sz="quarter" idx="10"/>
          </p:nvPr>
        </p:nvSpPr>
        <p:spPr/>
        <p:txBody>
          <a:bodyPr/>
          <a:lstStyle/>
          <a:p>
            <a:pPr defTabSz="914377"/>
            <a:fld id="{1F36BDE1-9F69-D444-9770-E7676ED456C3}" type="slidenum">
              <a:rPr lang="en-US" smtClean="0"/>
              <a:pPr defTabSz="914377"/>
              <a:t>10</a:t>
            </a:fld>
            <a:endParaRPr lang="en-US" dirty="0"/>
          </a:p>
        </p:txBody>
      </p:sp>
      <p:grpSp>
        <p:nvGrpSpPr>
          <p:cNvPr id="8" name="Group 7">
            <a:extLst>
              <a:ext uri="{FF2B5EF4-FFF2-40B4-BE49-F238E27FC236}">
                <a16:creationId xmlns:a16="http://schemas.microsoft.com/office/drawing/2014/main" id="{2947F86D-A6F2-9A63-5277-443741E59431}"/>
              </a:ext>
            </a:extLst>
          </p:cNvPr>
          <p:cNvGrpSpPr/>
          <p:nvPr/>
        </p:nvGrpSpPr>
        <p:grpSpPr>
          <a:xfrm>
            <a:off x="1041822" y="1874729"/>
            <a:ext cx="10108356" cy="3108543"/>
            <a:chOff x="1041822" y="1874729"/>
            <a:chExt cx="10108356" cy="3108543"/>
          </a:xfrm>
        </p:grpSpPr>
        <p:sp>
          <p:nvSpPr>
            <p:cNvPr id="5" name="TextBox 4">
              <a:extLst>
                <a:ext uri="{FF2B5EF4-FFF2-40B4-BE49-F238E27FC236}">
                  <a16:creationId xmlns:a16="http://schemas.microsoft.com/office/drawing/2014/main" id="{82C84E2A-8512-2265-201C-8796F8B58558}"/>
                </a:ext>
              </a:extLst>
            </p:cNvPr>
            <p:cNvSpPr txBox="1"/>
            <p:nvPr/>
          </p:nvSpPr>
          <p:spPr>
            <a:xfrm>
              <a:off x="4783016" y="1874729"/>
              <a:ext cx="6367162" cy="3108543"/>
            </a:xfrm>
            <a:prstGeom prst="rect">
              <a:avLst/>
            </a:prstGeom>
            <a:noFill/>
          </p:spPr>
          <p:txBody>
            <a:bodyPr wrap="square" lIns="91440" tIns="45720" rIns="91440" bIns="45720" rtlCol="0" anchor="t">
              <a:spAutoFit/>
            </a:bodyPr>
            <a:lstStyle/>
            <a:p>
              <a:pPr marL="283210" indent="-283210" fontAlgn="base">
                <a:spcBef>
                  <a:spcPct val="40000"/>
                </a:spcBef>
                <a:spcAft>
                  <a:spcPct val="0"/>
                </a:spcAft>
                <a:buClr>
                  <a:srgbClr val="5F5F5F"/>
                </a:buClr>
                <a:buFont typeface="Arial" pitchFamily="34" charset="0"/>
                <a:buChar char="•"/>
                <a:defRPr/>
              </a:pPr>
              <a:r>
                <a:rPr lang="en-US" sz="2000" dirty="0">
                  <a:solidFill>
                    <a:srgbClr val="000000"/>
                  </a:solidFill>
                  <a:latin typeface="Arial"/>
                  <a:ea typeface="ＭＳ Ｐゴシック"/>
                  <a:cs typeface="Arial"/>
                </a:rPr>
                <a:t>2023</a:t>
              </a:r>
              <a:r>
                <a:rPr kumimoji="0" lang="en-US" sz="2000" b="0" i="0" u="none" strike="noStrike" kern="1200" cap="none" spc="0" normalizeH="0" baseline="0" noProof="0" dirty="0">
                  <a:ln>
                    <a:noFill/>
                  </a:ln>
                  <a:solidFill>
                    <a:srgbClr val="000000"/>
                  </a:solidFill>
                  <a:effectLst/>
                  <a:uLnTx/>
                  <a:uFillTx/>
                  <a:latin typeface="Arial"/>
                  <a:ea typeface="ＭＳ Ｐゴシック"/>
                  <a:cs typeface="Arial"/>
                </a:rPr>
                <a:t> season </a:t>
              </a:r>
              <a:r>
                <a:rPr lang="en-US" sz="2000" dirty="0">
                  <a:solidFill>
                    <a:srgbClr val="000000"/>
                  </a:solidFill>
                  <a:latin typeface="Arial"/>
                  <a:ea typeface="ＭＳ Ｐゴシック"/>
                  <a:cs typeface="Arial"/>
                </a:rPr>
                <a:t>will be </a:t>
              </a:r>
              <a:r>
                <a:rPr kumimoji="0" lang="en-US" sz="2000" b="0" i="0" u="none" strike="noStrike" kern="1200" cap="none" spc="0" normalizeH="0" baseline="0" noProof="0" dirty="0">
                  <a:ln>
                    <a:noFill/>
                  </a:ln>
                  <a:solidFill>
                    <a:srgbClr val="000000"/>
                  </a:solidFill>
                  <a:effectLst/>
                  <a:uLnTx/>
                  <a:uFillTx/>
                  <a:latin typeface="Arial"/>
                  <a:ea typeface="ＭＳ Ｐゴシック"/>
                  <a:cs typeface="Arial"/>
                </a:rPr>
                <a:t>the </a:t>
              </a:r>
              <a:r>
                <a:rPr lang="en-US" sz="2000" dirty="0">
                  <a:solidFill>
                    <a:srgbClr val="000000"/>
                  </a:solidFill>
                  <a:latin typeface="Arial"/>
                  <a:ea typeface="ＭＳ Ｐゴシック"/>
                  <a:cs typeface="Arial"/>
                </a:rPr>
                <a:t>7</a:t>
              </a:r>
              <a:r>
                <a:rPr lang="en-US" sz="2000" baseline="30000" dirty="0">
                  <a:solidFill>
                    <a:srgbClr val="000000"/>
                  </a:solidFill>
                  <a:latin typeface="Arial"/>
                  <a:ea typeface="ＭＳ Ｐゴシック"/>
                  <a:cs typeface="Arial"/>
                </a:rPr>
                <a:t>th</a:t>
              </a:r>
              <a:r>
                <a:rPr lang="en-US" sz="2000" dirty="0">
                  <a:solidFill>
                    <a:srgbClr val="000000"/>
                  </a:solidFill>
                  <a:latin typeface="Arial"/>
                  <a:ea typeface="ＭＳ Ｐゴシック"/>
                  <a:cs typeface="Arial"/>
                </a:rPr>
                <a:t> </a:t>
              </a:r>
              <a:r>
                <a:rPr kumimoji="0" lang="en-US" sz="2000" b="0" i="0" u="none" strike="noStrike" kern="1200" cap="none" spc="0" normalizeH="0" baseline="0" noProof="0" dirty="0">
                  <a:ln>
                    <a:noFill/>
                  </a:ln>
                  <a:solidFill>
                    <a:srgbClr val="000000"/>
                  </a:solidFill>
                  <a:effectLst/>
                  <a:uLnTx/>
                  <a:uFillTx/>
                  <a:latin typeface="Arial"/>
                  <a:ea typeface="ＭＳ Ｐゴシック"/>
                  <a:cs typeface="Arial"/>
                </a:rPr>
                <a:t>year of commercial use – thousands of farmers and applicators with Enlist</a:t>
              </a:r>
              <a:r>
                <a:rPr kumimoji="0" lang="en-US" sz="2000" b="0" i="0" u="none" strike="noStrike" kern="1200" cap="none" spc="0" normalizeH="0" baseline="30000" noProof="0" dirty="0">
                  <a:ln>
                    <a:noFill/>
                  </a:ln>
                  <a:solidFill>
                    <a:srgbClr val="000000"/>
                  </a:solidFill>
                  <a:effectLst/>
                  <a:uLnTx/>
                  <a:uFillTx/>
                  <a:latin typeface="Arial"/>
                  <a:ea typeface="ＭＳ Ｐゴシック"/>
                  <a:cs typeface="Arial"/>
                </a:rPr>
                <a:t>®</a:t>
              </a:r>
              <a:r>
                <a:rPr kumimoji="0" lang="en-US" sz="2000" b="0" i="0" u="none" strike="noStrike" kern="1200" cap="none" spc="0" normalizeH="0" baseline="0" noProof="0" dirty="0">
                  <a:ln>
                    <a:noFill/>
                  </a:ln>
                  <a:solidFill>
                    <a:srgbClr val="000000"/>
                  </a:solidFill>
                  <a:effectLst/>
                  <a:uLnTx/>
                  <a:uFillTx/>
                  <a:latin typeface="Arial"/>
                  <a:ea typeface="ＭＳ Ｐゴシック"/>
                  <a:cs typeface="Arial"/>
                </a:rPr>
                <a:t> herbicide experience, and more than 90 million acres sprayed since </a:t>
              </a:r>
              <a:r>
                <a:rPr lang="en-US" sz="2000" dirty="0">
                  <a:solidFill>
                    <a:srgbClr val="000000"/>
                  </a:solidFill>
                  <a:latin typeface="Arial"/>
                  <a:ea typeface="ＭＳ Ｐゴシック"/>
                  <a:cs typeface="Arial"/>
                </a:rPr>
                <a:t>2017.</a:t>
              </a:r>
              <a:endParaRPr lang="en-US" dirty="0"/>
            </a:p>
            <a:p>
              <a:pPr marL="283210" marR="0" lvl="0" indent="-283210" algn="l" defTabSz="914400" rtl="0" eaLnBrk="1" fontAlgn="base" latinLnBrk="0" hangingPunct="1">
                <a:lnSpc>
                  <a:spcPct val="100000"/>
                </a:lnSpc>
                <a:spcBef>
                  <a:spcPct val="40000"/>
                </a:spcBef>
                <a:spcAft>
                  <a:spcPct val="0"/>
                </a:spcAft>
                <a:buClr>
                  <a:srgbClr val="5F5F5F"/>
                </a:buClr>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cs typeface="Arial"/>
                </a:rPr>
                <a:t>Farmer feedback notes exceptional weed control, on-target application and ability to incorporate smoothly into their operations.</a:t>
              </a:r>
              <a:endParaRPr lang="en-US" sz="2000" b="0" i="0" u="none" strike="noStrike" kern="1200" cap="none" spc="0" normalizeH="0" baseline="0" noProof="0" dirty="0">
                <a:ln>
                  <a:noFill/>
                </a:ln>
                <a:solidFill>
                  <a:srgbClr val="000000"/>
                </a:solidFill>
                <a:effectLst/>
                <a:uLnTx/>
                <a:uFillTx/>
                <a:latin typeface="Arial"/>
                <a:ea typeface="ＭＳ Ｐゴシック"/>
                <a:cs typeface="Arial"/>
              </a:endParaRPr>
            </a:p>
            <a:p>
              <a:pPr marL="283210" marR="0" lvl="0" indent="-283210" algn="l" defTabSz="914400" rtl="0" eaLnBrk="1" fontAlgn="base" latinLnBrk="0" hangingPunct="1">
                <a:lnSpc>
                  <a:spcPct val="100000"/>
                </a:lnSpc>
                <a:spcBef>
                  <a:spcPct val="40000"/>
                </a:spcBef>
                <a:spcAft>
                  <a:spcPct val="0"/>
                </a:spcAft>
                <a:buClr>
                  <a:srgbClr val="5F5F5F"/>
                </a:buClr>
                <a:buSzTx/>
                <a:buFont typeface="Arial" pitchFamily="34" charset="0"/>
                <a:buChar char="•"/>
                <a:tabLst/>
                <a:defRPr/>
              </a:pPr>
              <a:r>
                <a:rPr lang="en-US" sz="2000" dirty="0">
                  <a:solidFill>
                    <a:srgbClr val="000000"/>
                  </a:solidFill>
                  <a:latin typeface="Arial"/>
                  <a:ea typeface="ＭＳ Ｐゴシック"/>
                  <a:cs typeface="Arial"/>
                </a:rPr>
                <a:t>Find out more on our legacy of 2,4-D leadership and the story of Enlist technology in </a:t>
              </a:r>
              <a:r>
                <a:rPr lang="en-US" sz="2000" dirty="0">
                  <a:solidFill>
                    <a:srgbClr val="000000"/>
                  </a:solidFill>
                  <a:latin typeface="Arial"/>
                  <a:ea typeface="ＭＳ Ｐゴシック"/>
                  <a:cs typeface="Arial"/>
                  <a:hlinkClick r:id="rId2"/>
                </a:rPr>
                <a:t>this video</a:t>
              </a:r>
              <a:r>
                <a:rPr lang="en-US" sz="2000" dirty="0">
                  <a:solidFill>
                    <a:srgbClr val="000000"/>
                  </a:solidFill>
                  <a:latin typeface="Arial"/>
                  <a:ea typeface="ＭＳ Ｐゴシック"/>
                  <a:cs typeface="Arial"/>
                </a:rPr>
                <a:t>.</a:t>
              </a:r>
              <a:endParaRPr lang="en-US" sz="2000" b="0" i="0" u="none" strike="noStrike" kern="1200" cap="none" spc="0" normalizeH="0" baseline="0" noProof="0" dirty="0">
                <a:ln>
                  <a:noFill/>
                </a:ln>
                <a:solidFill>
                  <a:srgbClr val="000000"/>
                </a:solidFill>
                <a:effectLst/>
                <a:uLnTx/>
                <a:uFillTx/>
                <a:latin typeface="Arial"/>
                <a:ea typeface="ＭＳ Ｐゴシック"/>
                <a:cs typeface="Arial"/>
              </a:endParaRPr>
            </a:p>
          </p:txBody>
        </p:sp>
        <p:grpSp>
          <p:nvGrpSpPr>
            <p:cNvPr id="4" name="Group 3">
              <a:extLst>
                <a:ext uri="{FF2B5EF4-FFF2-40B4-BE49-F238E27FC236}">
                  <a16:creationId xmlns:a16="http://schemas.microsoft.com/office/drawing/2014/main" id="{6C91278B-02E3-4E6E-1C43-89D7E8BAD0DB}"/>
                </a:ext>
              </a:extLst>
            </p:cNvPr>
            <p:cNvGrpSpPr/>
            <p:nvPr/>
          </p:nvGrpSpPr>
          <p:grpSpPr>
            <a:xfrm>
              <a:off x="1041822" y="2064164"/>
              <a:ext cx="2608898" cy="2729672"/>
              <a:chOff x="1041822" y="1529812"/>
              <a:chExt cx="2608898" cy="2729672"/>
            </a:xfrm>
          </p:grpSpPr>
          <p:pic>
            <p:nvPicPr>
              <p:cNvPr id="6" name="Picture 5" descr="A picture containing drawing&#10;&#10;Description automatically generated">
                <a:extLst>
                  <a:ext uri="{FF2B5EF4-FFF2-40B4-BE49-F238E27FC236}">
                    <a16:creationId xmlns:a16="http://schemas.microsoft.com/office/drawing/2014/main" id="{C51172FE-9516-E36E-ED03-7FC37A22FB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1822" y="1529812"/>
                <a:ext cx="2608898" cy="106870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59C1A6DF-611A-9E2F-96EB-6007E6C34C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4395" y="3197065"/>
                <a:ext cx="2596325" cy="1062419"/>
              </a:xfrm>
              <a:prstGeom prst="rect">
                <a:avLst/>
              </a:prstGeom>
            </p:spPr>
          </p:pic>
        </p:grpSp>
      </p:grpSp>
    </p:spTree>
    <p:extLst>
      <p:ext uri="{BB962C8B-B14F-4D97-AF65-F5344CB8AC3E}">
        <p14:creationId xmlns:p14="http://schemas.microsoft.com/office/powerpoint/2010/main" val="4272956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0330F-4024-EF80-3B07-698FD2F66243}"/>
              </a:ext>
            </a:extLst>
          </p:cNvPr>
          <p:cNvSpPr>
            <a:spLocks noGrp="1"/>
          </p:cNvSpPr>
          <p:nvPr>
            <p:ph type="title"/>
          </p:nvPr>
        </p:nvSpPr>
        <p:spPr/>
        <p:txBody>
          <a:bodyPr/>
          <a:lstStyle/>
          <a:p>
            <a:r>
              <a:rPr lang="en-US" dirty="0"/>
              <a:t>Preferred </a:t>
            </a:r>
            <a:r>
              <a:rPr lang="en-US" dirty="0" err="1"/>
              <a:t>glufosinate</a:t>
            </a:r>
            <a:r>
              <a:rPr lang="en-US" dirty="0"/>
              <a:t>: Liberty</a:t>
            </a:r>
            <a:r>
              <a:rPr lang="en-US" baseline="20000" dirty="0"/>
              <a:t>®</a:t>
            </a:r>
            <a:r>
              <a:rPr lang="en-US" dirty="0"/>
              <a:t> herbicide</a:t>
            </a:r>
          </a:p>
        </p:txBody>
      </p:sp>
      <p:sp>
        <p:nvSpPr>
          <p:cNvPr id="3" name="Slide Number Placeholder 2">
            <a:extLst>
              <a:ext uri="{FF2B5EF4-FFF2-40B4-BE49-F238E27FC236}">
                <a16:creationId xmlns:a16="http://schemas.microsoft.com/office/drawing/2014/main" id="{356ADBA5-0433-E6F4-CBF3-2F69E829A561}"/>
              </a:ext>
            </a:extLst>
          </p:cNvPr>
          <p:cNvSpPr>
            <a:spLocks noGrp="1"/>
          </p:cNvSpPr>
          <p:nvPr>
            <p:ph type="sldNum" sz="quarter" idx="10"/>
          </p:nvPr>
        </p:nvSpPr>
        <p:spPr/>
        <p:txBody>
          <a:bodyPr/>
          <a:lstStyle/>
          <a:p>
            <a:pPr defTabSz="914377"/>
            <a:fld id="{1F36BDE1-9F69-D444-9770-E7676ED456C3}" type="slidenum">
              <a:rPr lang="en-US" smtClean="0"/>
              <a:pPr defTabSz="914377"/>
              <a:t>11</a:t>
            </a:fld>
            <a:endParaRPr lang="en-US" dirty="0"/>
          </a:p>
        </p:txBody>
      </p:sp>
      <p:sp>
        <p:nvSpPr>
          <p:cNvPr id="5" name="Content Placeholder 1">
            <a:extLst>
              <a:ext uri="{FF2B5EF4-FFF2-40B4-BE49-F238E27FC236}">
                <a16:creationId xmlns:a16="http://schemas.microsoft.com/office/drawing/2014/main" id="{7470A28D-9F20-115B-C86E-ED0D069E46A7}"/>
              </a:ext>
            </a:extLst>
          </p:cNvPr>
          <p:cNvSpPr txBox="1">
            <a:spLocks/>
          </p:cNvSpPr>
          <p:nvPr/>
        </p:nvSpPr>
        <p:spPr>
          <a:xfrm>
            <a:off x="3509009" y="1071118"/>
            <a:ext cx="8250869" cy="5225510"/>
          </a:xfrm>
          <a:prstGeom prst="rect">
            <a:avLst/>
          </a:prstGeom>
        </p:spPr>
        <p:txBody>
          <a:bodyPr/>
          <a:lstStyle>
            <a:lvl1pPr marL="288000" indent="-288000" algn="l" rtl="0" eaLnBrk="1" fontAlgn="base" hangingPunct="1">
              <a:lnSpc>
                <a:spcPts val="2600"/>
              </a:lnSpc>
              <a:spcBef>
                <a:spcPct val="40000"/>
              </a:spcBef>
              <a:spcAft>
                <a:spcPct val="0"/>
              </a:spcAft>
              <a:buClr>
                <a:schemeClr val="tx1"/>
              </a:buClr>
              <a:buFont typeface="Arial" pitchFamily="34" charset="0"/>
              <a:buChar char="•"/>
              <a:defRPr sz="2000">
                <a:solidFill>
                  <a:schemeClr val="tx1"/>
                </a:solidFill>
                <a:latin typeface="Arial"/>
                <a:ea typeface="+mn-ea"/>
                <a:cs typeface="Arial"/>
              </a:defRPr>
            </a:lvl1pPr>
            <a:lvl2pPr marL="576000" indent="-288000" algn="l" rtl="0" eaLnBrk="1" fontAlgn="base" hangingPunct="1">
              <a:lnSpc>
                <a:spcPts val="2600"/>
              </a:lnSpc>
              <a:spcBef>
                <a:spcPct val="15000"/>
              </a:spcBef>
              <a:spcAft>
                <a:spcPct val="0"/>
              </a:spcAft>
              <a:buFont typeface="Wingdings" panose="05000000000000000000" pitchFamily="2" charset="2"/>
              <a:buChar char="§"/>
              <a:defRPr sz="1800">
                <a:solidFill>
                  <a:schemeClr val="tx1"/>
                </a:solidFill>
                <a:latin typeface="Arial"/>
                <a:ea typeface="+mn-ea"/>
                <a:cs typeface="Arial"/>
              </a:defRPr>
            </a:lvl2pPr>
            <a:lvl3pPr marL="882000" indent="-288000" algn="l" rtl="0" eaLnBrk="1" fontAlgn="base" hangingPunct="1">
              <a:lnSpc>
                <a:spcPts val="2600"/>
              </a:lnSpc>
              <a:spcBef>
                <a:spcPts val="0"/>
              </a:spcBef>
              <a:spcAft>
                <a:spcPct val="0"/>
              </a:spcAft>
              <a:buFont typeface="Arial" pitchFamily="34" charset="0"/>
              <a:buChar char="−"/>
              <a:tabLst/>
              <a:defRPr sz="1600">
                <a:solidFill>
                  <a:schemeClr val="tx1"/>
                </a:solidFill>
                <a:latin typeface="Arial"/>
                <a:ea typeface="+mn-ea"/>
                <a:cs typeface="Arial"/>
              </a:defRPr>
            </a:lvl3pPr>
            <a:lvl4pPr marL="1152000" indent="-288000" algn="l" rtl="0" eaLnBrk="1" fontAlgn="base" hangingPunct="1">
              <a:lnSpc>
                <a:spcPts val="2600"/>
              </a:lnSpc>
              <a:spcBef>
                <a:spcPct val="0"/>
              </a:spcBef>
              <a:spcAft>
                <a:spcPct val="0"/>
              </a:spcAft>
              <a:buChar char="•"/>
              <a:defRPr sz="1400">
                <a:solidFill>
                  <a:schemeClr val="tx1"/>
                </a:solidFill>
                <a:latin typeface="Arial"/>
                <a:ea typeface="+mn-ea"/>
                <a:cs typeface="Arial"/>
              </a:defRPr>
            </a:lvl4pPr>
            <a:lvl5pPr marL="1440000" indent="-288000" algn="l" rtl="0" eaLnBrk="1" fontAlgn="base" hangingPunct="1">
              <a:lnSpc>
                <a:spcPts val="2600"/>
              </a:lnSpc>
              <a:spcBef>
                <a:spcPct val="0"/>
              </a:spcBef>
              <a:spcAft>
                <a:spcPct val="0"/>
              </a:spcAft>
              <a:buFont typeface="Arial" pitchFamily="34" charset="0"/>
              <a:buChar char="•"/>
              <a:defRPr sz="1200">
                <a:solidFill>
                  <a:schemeClr val="tx1"/>
                </a:solidFill>
                <a:latin typeface="Arial"/>
                <a:ea typeface="+mn-ea"/>
                <a:cs typeface="Arial"/>
              </a:defRPr>
            </a:lvl5pPr>
            <a:lvl6pPr marL="1603375" indent="-174625" algn="l" rtl="0" eaLnBrk="1" fontAlgn="base" hangingPunct="1">
              <a:spcBef>
                <a:spcPct val="0"/>
              </a:spcBef>
              <a:spcAft>
                <a:spcPct val="0"/>
              </a:spcAft>
              <a:buChar char="–"/>
              <a:defRPr sz="1400">
                <a:solidFill>
                  <a:schemeClr val="tx1"/>
                </a:solidFill>
                <a:latin typeface="+mn-lt"/>
                <a:ea typeface="+mn-ea"/>
              </a:defRPr>
            </a:lvl6pPr>
            <a:lvl7pPr marL="2060575" indent="-174625" algn="l" rtl="0" eaLnBrk="1" fontAlgn="base" hangingPunct="1">
              <a:spcBef>
                <a:spcPct val="0"/>
              </a:spcBef>
              <a:spcAft>
                <a:spcPct val="0"/>
              </a:spcAft>
              <a:buChar char="–"/>
              <a:defRPr sz="1400">
                <a:solidFill>
                  <a:schemeClr val="tx1"/>
                </a:solidFill>
                <a:latin typeface="+mn-lt"/>
                <a:ea typeface="+mn-ea"/>
              </a:defRPr>
            </a:lvl7pPr>
            <a:lvl8pPr marL="2517775" indent="-174625" algn="l" rtl="0" eaLnBrk="1" fontAlgn="base" hangingPunct="1">
              <a:spcBef>
                <a:spcPct val="0"/>
              </a:spcBef>
              <a:spcAft>
                <a:spcPct val="0"/>
              </a:spcAft>
              <a:buChar char="–"/>
              <a:defRPr sz="1400">
                <a:solidFill>
                  <a:schemeClr val="tx1"/>
                </a:solidFill>
                <a:latin typeface="+mn-lt"/>
                <a:ea typeface="+mn-ea"/>
              </a:defRPr>
            </a:lvl8pPr>
            <a:lvl9pPr marL="2974975" indent="-174625" algn="l" rtl="0" eaLnBrk="1" fontAlgn="base" hangingPunct="1">
              <a:spcBef>
                <a:spcPct val="0"/>
              </a:spcBef>
              <a:spcAft>
                <a:spcPct val="0"/>
              </a:spcAft>
              <a:buChar char="–"/>
              <a:defRPr sz="1400">
                <a:solidFill>
                  <a:schemeClr val="tx1"/>
                </a:solidFill>
                <a:latin typeface="+mn-lt"/>
                <a:ea typeface="+mn-ea"/>
              </a:defRPr>
            </a:lvl9pPr>
          </a:lstStyle>
          <a:p>
            <a:pPr marL="288000" marR="0" lvl="0" indent="-288000" algn="l" defTabSz="914400" rtl="0" eaLnBrk="1" fontAlgn="base" latinLnBrk="0" hangingPunct="1">
              <a:lnSpc>
                <a:spcPts val="2600"/>
              </a:lnSpc>
              <a:spcBef>
                <a:spcPct val="40000"/>
              </a:spcBef>
              <a:spcAft>
                <a:spcPct val="0"/>
              </a:spcAft>
              <a:buClr>
                <a:srgbClr val="000000"/>
              </a:buClr>
              <a:buSzTx/>
              <a:buFont typeface="Arial"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a:cs typeface="Arial"/>
              </a:rPr>
              <a:t>Partnership announced in November 2019: Liberty</a:t>
            </a:r>
            <a:r>
              <a:rPr kumimoji="0" lang="en-US" sz="1800" b="0" i="0" u="none" strike="noStrike" kern="0" cap="none" spc="0" normalizeH="0" baseline="30000" noProof="0" dirty="0">
                <a:ln>
                  <a:noFill/>
                </a:ln>
                <a:solidFill>
                  <a:srgbClr val="000000"/>
                </a:solidFill>
                <a:effectLst/>
                <a:uLnTx/>
                <a:uFillTx/>
                <a:latin typeface="Arial"/>
                <a:ea typeface="ＭＳ Ｐゴシック"/>
                <a:cs typeface="Arial"/>
              </a:rPr>
              <a:t>®</a:t>
            </a:r>
            <a:r>
              <a:rPr kumimoji="0" lang="en-US" sz="1800" b="0" i="0" u="none" strike="noStrike" kern="0" cap="none" spc="0" normalizeH="0" baseline="0" noProof="0" dirty="0">
                <a:ln>
                  <a:noFill/>
                </a:ln>
                <a:solidFill>
                  <a:srgbClr val="000000"/>
                </a:solidFill>
                <a:effectLst/>
                <a:uLnTx/>
                <a:uFillTx/>
                <a:latin typeface="Arial"/>
                <a:ea typeface="ＭＳ Ｐゴシック"/>
                <a:cs typeface="Arial"/>
              </a:rPr>
              <a:t> herbicide is now the preferred </a:t>
            </a:r>
            <a:r>
              <a:rPr kumimoji="0" lang="en-US" sz="1800" b="0" i="0" u="none" strike="noStrike" kern="0" cap="none" spc="0" normalizeH="0" baseline="0" noProof="0" dirty="0" err="1">
                <a:ln>
                  <a:noFill/>
                </a:ln>
                <a:solidFill>
                  <a:srgbClr val="000000"/>
                </a:solidFill>
                <a:effectLst/>
                <a:uLnTx/>
                <a:uFillTx/>
                <a:latin typeface="Arial"/>
                <a:ea typeface="ＭＳ Ｐゴシック"/>
                <a:cs typeface="Arial"/>
              </a:rPr>
              <a:t>glufosinate</a:t>
            </a:r>
            <a:r>
              <a:rPr kumimoji="0" lang="en-US" sz="1800" b="0" i="0" u="none" strike="noStrike" kern="0" cap="none" spc="0" normalizeH="0" baseline="0" noProof="0" dirty="0">
                <a:ln>
                  <a:noFill/>
                </a:ln>
                <a:solidFill>
                  <a:srgbClr val="000000"/>
                </a:solidFill>
                <a:effectLst/>
                <a:uLnTx/>
                <a:uFillTx/>
                <a:latin typeface="Arial"/>
                <a:ea typeface="ＭＳ Ｐゴシック"/>
                <a:cs typeface="Arial"/>
              </a:rPr>
              <a:t> of the Enlist</a:t>
            </a:r>
            <a:r>
              <a:rPr kumimoji="0" lang="en-US" sz="1800" b="0" i="0" u="none" strike="noStrike" kern="0" cap="none" spc="0" normalizeH="0" baseline="30000" noProof="0" dirty="0">
                <a:ln>
                  <a:noFill/>
                </a:ln>
                <a:solidFill>
                  <a:srgbClr val="000000"/>
                </a:solidFill>
                <a:effectLst/>
                <a:uLnTx/>
                <a:uFillTx/>
                <a:latin typeface="Arial"/>
                <a:ea typeface="ＭＳ Ｐゴシック"/>
                <a:cs typeface="Arial"/>
              </a:rPr>
              <a:t>®</a:t>
            </a:r>
            <a:r>
              <a:rPr kumimoji="0" lang="en-US" sz="1800" b="0" i="0" u="none" strike="noStrike" kern="0" cap="none" spc="0" normalizeH="0" baseline="0" noProof="0" dirty="0">
                <a:ln>
                  <a:noFill/>
                </a:ln>
                <a:solidFill>
                  <a:srgbClr val="000000"/>
                </a:solidFill>
                <a:effectLst/>
                <a:uLnTx/>
                <a:uFillTx/>
                <a:latin typeface="Arial"/>
                <a:ea typeface="ＭＳ Ｐゴシック"/>
                <a:cs typeface="Arial"/>
              </a:rPr>
              <a:t> system</a:t>
            </a:r>
          </a:p>
          <a:p>
            <a:pPr marL="288000" marR="0" lvl="0" indent="-288000" algn="l" defTabSz="914400" rtl="0" eaLnBrk="1" fontAlgn="base" latinLnBrk="0" hangingPunct="1">
              <a:lnSpc>
                <a:spcPts val="2600"/>
              </a:lnSpc>
              <a:spcBef>
                <a:spcPct val="40000"/>
              </a:spcBef>
              <a:spcAft>
                <a:spcPct val="0"/>
              </a:spcAft>
              <a:buClr>
                <a:srgbClr val="000000"/>
              </a:buClr>
              <a:buSzTx/>
              <a:buFont typeface="Arial"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a:cs typeface="Arial"/>
              </a:rPr>
              <a:t>Combination of Enlist + Liberty herbicides provide multiple unique, effective sites of action on Enlist E3</a:t>
            </a:r>
            <a:r>
              <a:rPr kumimoji="0" lang="en-US" sz="1800" b="0" i="0" u="none" strike="noStrike" kern="0" cap="none" spc="0" normalizeH="0" baseline="30000" noProof="0" dirty="0">
                <a:ln>
                  <a:noFill/>
                </a:ln>
                <a:solidFill>
                  <a:srgbClr val="000000"/>
                </a:solidFill>
                <a:effectLst/>
                <a:uLnTx/>
                <a:uFillTx/>
                <a:latin typeface="Arial"/>
                <a:ea typeface="ＭＳ Ｐゴシック"/>
                <a:cs typeface="Arial"/>
              </a:rPr>
              <a:t>®</a:t>
            </a:r>
            <a:r>
              <a:rPr kumimoji="0" lang="en-US" sz="1800" b="0" i="0" u="none" strike="noStrike" kern="0" cap="none" spc="0" normalizeH="0" baseline="0" noProof="0" dirty="0">
                <a:ln>
                  <a:noFill/>
                </a:ln>
                <a:solidFill>
                  <a:srgbClr val="000000"/>
                </a:solidFill>
                <a:effectLst/>
                <a:uLnTx/>
                <a:uFillTx/>
                <a:latin typeface="Arial"/>
                <a:ea typeface="ＭＳ Ｐゴシック"/>
                <a:cs typeface="Arial"/>
              </a:rPr>
              <a:t> soybean and cotton acres</a:t>
            </a:r>
          </a:p>
          <a:p>
            <a:pPr marL="576000" marR="0" lvl="1" indent="-288000" algn="l" defTabSz="914400" rtl="0" eaLnBrk="1" fontAlgn="base" latinLnBrk="0" hangingPunct="1">
              <a:lnSpc>
                <a:spcPts val="2600"/>
              </a:lnSpc>
              <a:spcBef>
                <a:spcPct val="15000"/>
              </a:spcBef>
              <a:spcAft>
                <a:spcPct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a:cs typeface="Arial"/>
              </a:rPr>
              <a:t>Controls tough Palmer amaranth, </a:t>
            </a:r>
            <a:r>
              <a:rPr kumimoji="0" lang="en-US" sz="1600" b="0" i="0" u="none" strike="noStrike" kern="0" cap="none" spc="0" normalizeH="0" baseline="0" noProof="0" dirty="0" err="1">
                <a:ln>
                  <a:noFill/>
                </a:ln>
                <a:solidFill>
                  <a:srgbClr val="000000"/>
                </a:solidFill>
                <a:effectLst/>
                <a:uLnTx/>
                <a:uFillTx/>
                <a:latin typeface="Arial"/>
                <a:ea typeface="ＭＳ Ｐゴシック"/>
                <a:cs typeface="Arial"/>
              </a:rPr>
              <a:t>waterhemp</a:t>
            </a:r>
            <a:r>
              <a:rPr kumimoji="0" lang="en-US" sz="1600" b="0" i="0" u="none" strike="noStrike" kern="0" cap="none" spc="0" normalizeH="0" baseline="0" noProof="0" dirty="0">
                <a:ln>
                  <a:noFill/>
                </a:ln>
                <a:solidFill>
                  <a:srgbClr val="000000"/>
                </a:solidFill>
                <a:effectLst/>
                <a:uLnTx/>
                <a:uFillTx/>
                <a:latin typeface="Arial"/>
                <a:ea typeface="ＭＳ Ｐゴシック"/>
                <a:cs typeface="Arial"/>
              </a:rPr>
              <a:t>, kochia, marestail and more</a:t>
            </a:r>
          </a:p>
          <a:p>
            <a:pPr marL="288000" marR="0" lvl="0" indent="-288000" algn="l" defTabSz="914400" rtl="0" eaLnBrk="1" fontAlgn="base" latinLnBrk="0" hangingPunct="1">
              <a:lnSpc>
                <a:spcPts val="2600"/>
              </a:lnSpc>
              <a:spcBef>
                <a:spcPct val="40000"/>
              </a:spcBef>
              <a:spcAft>
                <a:spcPct val="0"/>
              </a:spcAft>
              <a:buClr>
                <a:srgbClr val="000000"/>
              </a:buClr>
              <a:buSzTx/>
              <a:buFont typeface="Arial"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a:cs typeface="Arial"/>
              </a:rPr>
              <a:t>Corteva Agriscience™ and BASF working together on:</a:t>
            </a:r>
          </a:p>
          <a:p>
            <a:pPr marL="576000" marR="0" lvl="1" indent="-288000" algn="l" defTabSz="914400" rtl="0" eaLnBrk="1" fontAlgn="base" latinLnBrk="0" hangingPunct="1">
              <a:lnSpc>
                <a:spcPts val="2600"/>
              </a:lnSpc>
              <a:spcBef>
                <a:spcPct val="15000"/>
              </a:spcBef>
              <a:spcAft>
                <a:spcPct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a:cs typeface="Arial"/>
              </a:rPr>
              <a:t>Continuing R&amp;D trial work</a:t>
            </a:r>
          </a:p>
          <a:p>
            <a:pPr marL="576000" marR="0" lvl="1" indent="-288000" algn="l" defTabSz="914400" rtl="0" eaLnBrk="1" fontAlgn="base" latinLnBrk="0" hangingPunct="1">
              <a:lnSpc>
                <a:spcPts val="2600"/>
              </a:lnSpc>
              <a:spcBef>
                <a:spcPct val="15000"/>
              </a:spcBef>
              <a:spcAft>
                <a:spcPct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a:cs typeface="Arial"/>
              </a:rPr>
              <a:t>Best recommendations for optimizing the Enlist One</a:t>
            </a:r>
            <a:r>
              <a:rPr kumimoji="0" lang="en-US" sz="1600" b="0" i="0" u="none" strike="noStrike" kern="0" cap="none" spc="0" normalizeH="0" baseline="30000" noProof="0" dirty="0">
                <a:ln>
                  <a:noFill/>
                </a:ln>
                <a:solidFill>
                  <a:srgbClr val="000000"/>
                </a:solidFill>
                <a:effectLst/>
                <a:uLnTx/>
                <a:uFillTx/>
                <a:latin typeface="Arial"/>
                <a:ea typeface="ＭＳ Ｐゴシック"/>
                <a:cs typeface="Arial"/>
              </a:rPr>
              <a:t>®</a:t>
            </a:r>
            <a:r>
              <a:rPr kumimoji="0" lang="en-US" sz="1600" b="0" i="0" u="none" strike="noStrike" kern="0" cap="none" spc="0" normalizeH="0" baseline="0" noProof="0" dirty="0">
                <a:ln>
                  <a:noFill/>
                </a:ln>
                <a:solidFill>
                  <a:srgbClr val="000000"/>
                </a:solidFill>
                <a:effectLst/>
                <a:uLnTx/>
                <a:uFillTx/>
                <a:latin typeface="Arial"/>
                <a:ea typeface="ＭＳ Ｐゴシック"/>
                <a:cs typeface="Arial"/>
              </a:rPr>
              <a:t> + Liberty</a:t>
            </a:r>
            <a:r>
              <a:rPr kumimoji="0" lang="en-US" sz="1600" b="0" i="0" u="none" strike="noStrike" kern="0" cap="none" spc="0" normalizeH="0" baseline="30000" noProof="0" dirty="0">
                <a:ln>
                  <a:noFill/>
                </a:ln>
                <a:solidFill>
                  <a:srgbClr val="000000"/>
                </a:solidFill>
                <a:effectLst/>
                <a:uLnTx/>
                <a:uFillTx/>
                <a:latin typeface="Arial"/>
                <a:ea typeface="ＭＳ Ｐゴシック"/>
                <a:cs typeface="Arial"/>
              </a:rPr>
              <a:t>®</a:t>
            </a:r>
            <a:r>
              <a:rPr kumimoji="0" lang="en-US" sz="1600" b="0" i="0" u="none" strike="noStrike" kern="0" cap="none" spc="0" normalizeH="0" baseline="0" noProof="0" dirty="0">
                <a:ln>
                  <a:noFill/>
                </a:ln>
                <a:solidFill>
                  <a:srgbClr val="000000"/>
                </a:solidFill>
                <a:effectLst/>
                <a:uLnTx/>
                <a:uFillTx/>
                <a:latin typeface="Arial"/>
                <a:ea typeface="ＭＳ Ｐゴシック"/>
                <a:cs typeface="Arial"/>
              </a:rPr>
              <a:t> herbicide tank mix</a:t>
            </a:r>
          </a:p>
          <a:p>
            <a:pPr marL="288000" marR="0" lvl="0" indent="-288000" algn="l" defTabSz="914400" rtl="0" eaLnBrk="1" fontAlgn="base" latinLnBrk="0" hangingPunct="1">
              <a:lnSpc>
                <a:spcPts val="2600"/>
              </a:lnSpc>
              <a:spcBef>
                <a:spcPct val="40000"/>
              </a:spcBef>
              <a:spcAft>
                <a:spcPct val="0"/>
              </a:spcAft>
              <a:buClr>
                <a:srgbClr val="000000"/>
              </a:buClr>
              <a:buSzTx/>
              <a:buFont typeface="Arial"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a:cs typeface="Arial"/>
              </a:rPr>
              <a:t>Mutual commitment to long-term stewardship of Liberty</a:t>
            </a:r>
            <a:r>
              <a:rPr kumimoji="0" lang="en-US" sz="1800" b="0" i="0" u="none" strike="noStrike" kern="0" cap="none" spc="0" normalizeH="0" baseline="30000" noProof="0" dirty="0">
                <a:ln>
                  <a:noFill/>
                </a:ln>
                <a:solidFill>
                  <a:srgbClr val="000000"/>
                </a:solidFill>
                <a:effectLst/>
                <a:uLnTx/>
                <a:uFillTx/>
                <a:latin typeface="Arial"/>
                <a:ea typeface="ＭＳ Ｐゴシック"/>
                <a:cs typeface="Arial"/>
              </a:rPr>
              <a:t>®</a:t>
            </a:r>
            <a:r>
              <a:rPr kumimoji="0" lang="en-US" sz="1800" b="0" i="0" u="none" strike="noStrike" kern="0" cap="none" spc="0" normalizeH="0" baseline="0" noProof="0" dirty="0">
                <a:ln>
                  <a:noFill/>
                </a:ln>
                <a:solidFill>
                  <a:srgbClr val="000000"/>
                </a:solidFill>
                <a:effectLst/>
                <a:uLnTx/>
                <a:uFillTx/>
                <a:latin typeface="Arial"/>
                <a:ea typeface="ＭＳ Ｐゴシック"/>
                <a:cs typeface="Arial"/>
              </a:rPr>
              <a:t> herbicide, Enlist</a:t>
            </a:r>
            <a:r>
              <a:rPr kumimoji="0" lang="en-US" sz="1800" b="0" i="0" u="none" strike="noStrike" kern="0" cap="none" spc="0" normalizeH="0" baseline="30000" noProof="0" dirty="0">
                <a:ln>
                  <a:noFill/>
                </a:ln>
                <a:solidFill>
                  <a:srgbClr val="000000"/>
                </a:solidFill>
                <a:effectLst/>
                <a:uLnTx/>
                <a:uFillTx/>
                <a:latin typeface="Arial"/>
                <a:ea typeface="ＭＳ Ｐゴシック"/>
                <a:cs typeface="Arial"/>
              </a:rPr>
              <a:t>®</a:t>
            </a:r>
            <a:r>
              <a:rPr kumimoji="0" lang="en-US" sz="1800" b="0" i="0" u="none" strike="noStrike" kern="0" cap="none" spc="0" normalizeH="0" baseline="0" noProof="0" dirty="0">
                <a:ln>
                  <a:noFill/>
                </a:ln>
                <a:solidFill>
                  <a:srgbClr val="000000"/>
                </a:solidFill>
                <a:effectLst/>
                <a:uLnTx/>
                <a:uFillTx/>
                <a:latin typeface="Arial"/>
                <a:ea typeface="ＭＳ Ｐゴシック"/>
                <a:cs typeface="Arial"/>
              </a:rPr>
              <a:t> herbicides and the Enlist</a:t>
            </a:r>
            <a:r>
              <a:rPr kumimoji="0" lang="en-US" sz="1800" b="0" i="0" u="none" strike="noStrike" kern="0" cap="none" spc="0" normalizeH="0" baseline="30000" noProof="0" dirty="0">
                <a:ln>
                  <a:noFill/>
                </a:ln>
                <a:solidFill>
                  <a:srgbClr val="000000"/>
                </a:solidFill>
                <a:effectLst/>
                <a:uLnTx/>
                <a:uFillTx/>
                <a:latin typeface="Arial"/>
                <a:ea typeface="ＭＳ Ｐゴシック"/>
                <a:cs typeface="Arial"/>
              </a:rPr>
              <a:t>®</a:t>
            </a:r>
            <a:r>
              <a:rPr kumimoji="0" lang="en-US" sz="1800" b="0" i="0" u="none" strike="noStrike" kern="0" cap="none" spc="0" normalizeH="0" baseline="0" noProof="0" dirty="0">
                <a:ln>
                  <a:noFill/>
                </a:ln>
                <a:solidFill>
                  <a:srgbClr val="000000"/>
                </a:solidFill>
                <a:effectLst/>
                <a:uLnTx/>
                <a:uFillTx/>
                <a:latin typeface="Arial"/>
                <a:ea typeface="ＭＳ Ｐゴシック"/>
                <a:cs typeface="Arial"/>
              </a:rPr>
              <a:t> weed control system</a:t>
            </a:r>
          </a:p>
          <a:p>
            <a:pPr marL="288000" marR="0" lvl="0" indent="-288000" algn="l" defTabSz="914400" rtl="0" eaLnBrk="1" fontAlgn="base" latinLnBrk="0" hangingPunct="1">
              <a:lnSpc>
                <a:spcPts val="2600"/>
              </a:lnSpc>
              <a:spcBef>
                <a:spcPct val="40000"/>
              </a:spcBef>
              <a:spcAft>
                <a:spcPct val="0"/>
              </a:spcAft>
              <a:buClr>
                <a:srgbClr val="000000"/>
              </a:buClr>
              <a:buSzTx/>
              <a:buFont typeface="Arial"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a:cs typeface="Arial"/>
              </a:rPr>
              <a:t>BASF, the </a:t>
            </a:r>
            <a:r>
              <a:rPr kumimoji="0" lang="en-US" sz="1800" b="0" i="0" u="none" strike="noStrike" kern="0" cap="none" spc="0" normalizeH="0" baseline="0" noProof="0" dirty="0" err="1">
                <a:ln>
                  <a:noFill/>
                </a:ln>
                <a:solidFill>
                  <a:srgbClr val="000000"/>
                </a:solidFill>
                <a:effectLst/>
                <a:uLnTx/>
                <a:uFillTx/>
                <a:latin typeface="Arial"/>
                <a:ea typeface="ＭＳ Ｐゴシック"/>
                <a:cs typeface="Arial"/>
              </a:rPr>
              <a:t>glufosinate</a:t>
            </a:r>
            <a:r>
              <a:rPr kumimoji="0" lang="en-US" sz="1800" b="0" i="0" u="none" strike="noStrike" kern="0" cap="none" spc="0" normalizeH="0" baseline="0" noProof="0" dirty="0">
                <a:ln>
                  <a:noFill/>
                </a:ln>
                <a:solidFill>
                  <a:srgbClr val="000000"/>
                </a:solidFill>
                <a:effectLst/>
                <a:uLnTx/>
                <a:uFillTx/>
                <a:latin typeface="Arial"/>
                <a:ea typeface="ＭＳ Ｐゴシック"/>
                <a:cs typeface="Arial"/>
              </a:rPr>
              <a:t> market leader, continues to invest in Liberty herbicide and as it advances this innovative technology</a:t>
            </a: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		</a:t>
            </a:r>
          </a:p>
          <a:p>
            <a:pPr marL="288000" marR="0" lvl="0" indent="-288000" algn="l" defTabSz="914400" rtl="0" eaLnBrk="1" fontAlgn="base" latinLnBrk="0" hangingPunct="1">
              <a:lnSpc>
                <a:spcPts val="2600"/>
              </a:lnSpc>
              <a:spcBef>
                <a:spcPct val="40000"/>
              </a:spcBef>
              <a:spcAft>
                <a:spcPct val="0"/>
              </a:spcAft>
              <a:buClr>
                <a:srgbClr val="000000"/>
              </a:buClr>
              <a:buSzTx/>
              <a:buFont typeface="Arial" pitchFamily="34" charset="0"/>
              <a:buChar char="•"/>
              <a:tabLst/>
              <a:defRPr/>
            </a:pPr>
            <a:endParaRPr kumimoji="0" lang="en-US" sz="2000" b="0" i="0" u="none" strike="noStrike" kern="0" cap="none" spc="0" normalizeH="0" baseline="0" noProof="0" dirty="0">
              <a:ln>
                <a:noFill/>
              </a:ln>
              <a:solidFill>
                <a:srgbClr val="000000"/>
              </a:solidFill>
              <a:effectLst/>
              <a:uLnTx/>
              <a:uFillTx/>
              <a:latin typeface="Arial"/>
              <a:ea typeface="ＭＳ Ｐゴシック"/>
              <a:cs typeface="Arial"/>
            </a:endParaRPr>
          </a:p>
        </p:txBody>
      </p:sp>
      <p:pic>
        <p:nvPicPr>
          <p:cNvPr id="7" name="Picture 6" descr="A picture containing font, graphics, graphic design, screenshot&#10;&#10;Description automatically generated">
            <a:extLst>
              <a:ext uri="{FF2B5EF4-FFF2-40B4-BE49-F238E27FC236}">
                <a16:creationId xmlns:a16="http://schemas.microsoft.com/office/drawing/2014/main" id="{EBC23886-4DFE-0EBC-15DA-F39F2221B0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991" y="1438561"/>
            <a:ext cx="2124079" cy="802006"/>
          </a:xfrm>
          <a:prstGeom prst="rect">
            <a:avLst/>
          </a:prstGeom>
        </p:spPr>
      </p:pic>
    </p:spTree>
    <p:extLst>
      <p:ext uri="{BB962C8B-B14F-4D97-AF65-F5344CB8AC3E}">
        <p14:creationId xmlns:p14="http://schemas.microsoft.com/office/powerpoint/2010/main" val="326912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3847A8-F75D-F83E-1ABC-9F5B3CBD9FF4}"/>
              </a:ext>
            </a:extLst>
          </p:cNvPr>
          <p:cNvSpPr>
            <a:spLocks noGrp="1"/>
          </p:cNvSpPr>
          <p:nvPr>
            <p:ph type="ctrTitle"/>
          </p:nvPr>
        </p:nvSpPr>
        <p:spPr/>
        <p:txBody>
          <a:bodyPr/>
          <a:lstStyle/>
          <a:p>
            <a:r>
              <a:rPr lang="en-US" dirty="0"/>
              <a:t>Enlist</a:t>
            </a:r>
            <a:r>
              <a:rPr lang="en-US" baseline="30000" dirty="0"/>
              <a:t>®</a:t>
            </a:r>
            <a:r>
              <a:rPr lang="en-US" dirty="0"/>
              <a:t> Weed control system Update</a:t>
            </a:r>
          </a:p>
        </p:txBody>
      </p:sp>
      <p:sp>
        <p:nvSpPr>
          <p:cNvPr id="3" name="Slide Number Placeholder 2">
            <a:extLst>
              <a:ext uri="{FF2B5EF4-FFF2-40B4-BE49-F238E27FC236}">
                <a16:creationId xmlns:a16="http://schemas.microsoft.com/office/drawing/2014/main" id="{467998C3-F136-CAF4-427F-B7046C68F204}"/>
              </a:ext>
            </a:extLst>
          </p:cNvPr>
          <p:cNvSpPr>
            <a:spLocks noGrp="1"/>
          </p:cNvSpPr>
          <p:nvPr>
            <p:ph type="sldNum" sz="quarter" idx="4294967295"/>
          </p:nvPr>
        </p:nvSpPr>
        <p:spPr>
          <a:xfrm>
            <a:off x="11506200" y="6365875"/>
            <a:ext cx="685800" cy="501650"/>
          </a:xfrm>
        </p:spPr>
        <p:txBody>
          <a:bodyPr/>
          <a:lstStyle/>
          <a:p>
            <a:pPr defTabSz="914377"/>
            <a:fld id="{1F36BDE1-9F69-D444-9770-E7676ED456C3}" type="slidenum">
              <a:rPr lang="en-US" smtClean="0"/>
              <a:pPr defTabSz="914377"/>
              <a:t>12</a:t>
            </a:fld>
            <a:endParaRPr lang="en-US" dirty="0"/>
          </a:p>
        </p:txBody>
      </p:sp>
    </p:spTree>
    <p:extLst>
      <p:ext uri="{BB962C8B-B14F-4D97-AF65-F5344CB8AC3E}">
        <p14:creationId xmlns:p14="http://schemas.microsoft.com/office/powerpoint/2010/main" val="532189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5EB67F-AB8C-58E5-2634-4C6F80207FC6}"/>
              </a:ext>
            </a:extLst>
          </p:cNvPr>
          <p:cNvSpPr>
            <a:spLocks noGrp="1"/>
          </p:cNvSpPr>
          <p:nvPr>
            <p:ph type="title"/>
          </p:nvPr>
        </p:nvSpPr>
        <p:spPr/>
        <p:txBody>
          <a:bodyPr/>
          <a:lstStyle/>
          <a:p>
            <a:r>
              <a:rPr lang="en-US" dirty="0"/>
              <a:t>Enlist Weed Control System</a:t>
            </a:r>
          </a:p>
        </p:txBody>
      </p:sp>
      <p:sp>
        <p:nvSpPr>
          <p:cNvPr id="3" name="Slide Number Placeholder 2">
            <a:extLst>
              <a:ext uri="{FF2B5EF4-FFF2-40B4-BE49-F238E27FC236}">
                <a16:creationId xmlns:a16="http://schemas.microsoft.com/office/drawing/2014/main" id="{4DFEF314-B00A-09E3-6D55-C762B0035E1C}"/>
              </a:ext>
            </a:extLst>
          </p:cNvPr>
          <p:cNvSpPr>
            <a:spLocks noGrp="1"/>
          </p:cNvSpPr>
          <p:nvPr>
            <p:ph type="sldNum" sz="quarter" idx="10"/>
          </p:nvPr>
        </p:nvSpPr>
        <p:spPr/>
        <p:txBody>
          <a:bodyPr/>
          <a:lstStyle/>
          <a:p>
            <a:pPr defTabSz="914377"/>
            <a:fld id="{1F36BDE1-9F69-D444-9770-E7676ED456C3}" type="slidenum">
              <a:rPr lang="en-US" smtClean="0"/>
              <a:pPr defTabSz="914377"/>
              <a:t>13</a:t>
            </a:fld>
            <a:endParaRPr lang="en-US" dirty="0"/>
          </a:p>
        </p:txBody>
      </p:sp>
      <p:pic>
        <p:nvPicPr>
          <p:cNvPr id="8" name="Picture 7" descr="A picture containing device&#10;&#10;Description automatically generated">
            <a:extLst>
              <a:ext uri="{FF2B5EF4-FFF2-40B4-BE49-F238E27FC236}">
                <a16:creationId xmlns:a16="http://schemas.microsoft.com/office/drawing/2014/main" id="{5C2BC72F-0721-9A8E-F58D-17566ABEFE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7266" y="1463728"/>
            <a:ext cx="2756871" cy="2756871"/>
          </a:xfrm>
          <a:prstGeom prst="rect">
            <a:avLst/>
          </a:prstGeom>
        </p:spPr>
      </p:pic>
      <p:sp>
        <p:nvSpPr>
          <p:cNvPr id="9" name="Content Placeholder 3">
            <a:extLst>
              <a:ext uri="{FF2B5EF4-FFF2-40B4-BE49-F238E27FC236}">
                <a16:creationId xmlns:a16="http://schemas.microsoft.com/office/drawing/2014/main" id="{9E9BCCC5-E419-CAEC-706C-8A64390F0E91}"/>
              </a:ext>
            </a:extLst>
          </p:cNvPr>
          <p:cNvSpPr txBox="1">
            <a:spLocks/>
          </p:cNvSpPr>
          <p:nvPr/>
        </p:nvSpPr>
        <p:spPr bwMode="auto">
          <a:xfrm>
            <a:off x="671154" y="1414361"/>
            <a:ext cx="4946014" cy="3716337"/>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288000" indent="-288000" algn="l" rtl="0" eaLnBrk="1" fontAlgn="base" hangingPunct="1">
              <a:lnSpc>
                <a:spcPts val="2600"/>
              </a:lnSpc>
              <a:spcBef>
                <a:spcPct val="40000"/>
              </a:spcBef>
              <a:spcAft>
                <a:spcPct val="0"/>
              </a:spcAft>
              <a:buClr>
                <a:schemeClr val="tx1"/>
              </a:buClr>
              <a:buFont typeface="Arial" pitchFamily="34" charset="0"/>
              <a:buChar char="•"/>
              <a:defRPr sz="2000">
                <a:solidFill>
                  <a:schemeClr val="tx1"/>
                </a:solidFill>
                <a:latin typeface="Arial"/>
                <a:ea typeface="+mn-ea"/>
                <a:cs typeface="Arial"/>
              </a:defRPr>
            </a:lvl1pPr>
            <a:lvl2pPr marL="576000" indent="-288000" algn="l" rtl="0" eaLnBrk="1" fontAlgn="base" hangingPunct="1">
              <a:lnSpc>
                <a:spcPts val="2600"/>
              </a:lnSpc>
              <a:spcBef>
                <a:spcPct val="15000"/>
              </a:spcBef>
              <a:spcAft>
                <a:spcPct val="0"/>
              </a:spcAft>
              <a:buFont typeface="Wingdings" panose="05000000000000000000" pitchFamily="2" charset="2"/>
              <a:buChar char="§"/>
              <a:defRPr sz="1800">
                <a:solidFill>
                  <a:schemeClr val="tx1"/>
                </a:solidFill>
                <a:latin typeface="Arial"/>
                <a:ea typeface="+mn-ea"/>
                <a:cs typeface="Arial"/>
              </a:defRPr>
            </a:lvl2pPr>
            <a:lvl3pPr marL="882000" indent="-288000" algn="l" rtl="0" eaLnBrk="1" fontAlgn="base" hangingPunct="1">
              <a:lnSpc>
                <a:spcPts val="2600"/>
              </a:lnSpc>
              <a:spcBef>
                <a:spcPts val="0"/>
              </a:spcBef>
              <a:spcAft>
                <a:spcPct val="0"/>
              </a:spcAft>
              <a:buFont typeface="Arial" pitchFamily="34" charset="0"/>
              <a:buChar char="−"/>
              <a:tabLst/>
              <a:defRPr sz="1600">
                <a:solidFill>
                  <a:schemeClr val="tx1"/>
                </a:solidFill>
                <a:latin typeface="Arial"/>
                <a:ea typeface="+mn-ea"/>
                <a:cs typeface="Arial"/>
              </a:defRPr>
            </a:lvl3pPr>
            <a:lvl4pPr marL="1152000" indent="-288000" algn="l" rtl="0" eaLnBrk="1" fontAlgn="base" hangingPunct="1">
              <a:lnSpc>
                <a:spcPts val="2600"/>
              </a:lnSpc>
              <a:spcBef>
                <a:spcPct val="0"/>
              </a:spcBef>
              <a:spcAft>
                <a:spcPct val="0"/>
              </a:spcAft>
              <a:buChar char="•"/>
              <a:defRPr sz="1400">
                <a:solidFill>
                  <a:schemeClr val="tx1"/>
                </a:solidFill>
                <a:latin typeface="Arial"/>
                <a:ea typeface="+mn-ea"/>
                <a:cs typeface="Arial"/>
              </a:defRPr>
            </a:lvl4pPr>
            <a:lvl5pPr marL="1440000" indent="-288000" algn="l" rtl="0" eaLnBrk="1" fontAlgn="base" hangingPunct="1">
              <a:lnSpc>
                <a:spcPts val="2600"/>
              </a:lnSpc>
              <a:spcBef>
                <a:spcPct val="0"/>
              </a:spcBef>
              <a:spcAft>
                <a:spcPct val="0"/>
              </a:spcAft>
              <a:buFont typeface="Arial" pitchFamily="34" charset="0"/>
              <a:buChar char="•"/>
              <a:defRPr sz="1200">
                <a:solidFill>
                  <a:schemeClr val="tx1"/>
                </a:solidFill>
                <a:latin typeface="Arial"/>
                <a:ea typeface="+mn-ea"/>
                <a:cs typeface="Arial"/>
              </a:defRPr>
            </a:lvl5pPr>
            <a:lvl6pPr marL="1603375" indent="-174625" algn="l" rtl="0" eaLnBrk="1" fontAlgn="base" hangingPunct="1">
              <a:spcBef>
                <a:spcPct val="0"/>
              </a:spcBef>
              <a:spcAft>
                <a:spcPct val="0"/>
              </a:spcAft>
              <a:buChar char="–"/>
              <a:defRPr sz="1400">
                <a:solidFill>
                  <a:schemeClr val="tx1"/>
                </a:solidFill>
                <a:latin typeface="+mn-lt"/>
                <a:ea typeface="+mn-ea"/>
              </a:defRPr>
            </a:lvl6pPr>
            <a:lvl7pPr marL="2060575" indent="-174625" algn="l" rtl="0" eaLnBrk="1" fontAlgn="base" hangingPunct="1">
              <a:spcBef>
                <a:spcPct val="0"/>
              </a:spcBef>
              <a:spcAft>
                <a:spcPct val="0"/>
              </a:spcAft>
              <a:buChar char="–"/>
              <a:defRPr sz="1400">
                <a:solidFill>
                  <a:schemeClr val="tx1"/>
                </a:solidFill>
                <a:latin typeface="+mn-lt"/>
                <a:ea typeface="+mn-ea"/>
              </a:defRPr>
            </a:lvl7pPr>
            <a:lvl8pPr marL="2517775" indent="-174625" algn="l" rtl="0" eaLnBrk="1" fontAlgn="base" hangingPunct="1">
              <a:spcBef>
                <a:spcPct val="0"/>
              </a:spcBef>
              <a:spcAft>
                <a:spcPct val="0"/>
              </a:spcAft>
              <a:buChar char="–"/>
              <a:defRPr sz="1400">
                <a:solidFill>
                  <a:schemeClr val="tx1"/>
                </a:solidFill>
                <a:latin typeface="+mn-lt"/>
                <a:ea typeface="+mn-ea"/>
              </a:defRPr>
            </a:lvl8pPr>
            <a:lvl9pPr marL="2974975" indent="-174625" algn="l" rtl="0" eaLnBrk="1" fontAlgn="base" hangingPunct="1">
              <a:spcBef>
                <a:spcPct val="0"/>
              </a:spcBef>
              <a:spcAft>
                <a:spcPct val="0"/>
              </a:spcAft>
              <a:buChar char="–"/>
              <a:defRPr sz="1400">
                <a:solidFill>
                  <a:schemeClr val="tx1"/>
                </a:solidFill>
                <a:latin typeface="+mn-lt"/>
                <a:ea typeface="+mn-ea"/>
              </a:defRPr>
            </a:lvl9pPr>
          </a:lstStyle>
          <a:p>
            <a:pPr>
              <a:buClr>
                <a:srgbClr val="000000"/>
              </a:buClr>
              <a:defRPr/>
            </a:pP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Corteva Agriscience™ sells and services the entire system: Enlist</a:t>
            </a:r>
            <a:r>
              <a:rPr kumimoji="0" lang="en-US" sz="2000" b="0" i="0" u="none" strike="noStrike" kern="0" cap="none" spc="0" normalizeH="0" baseline="30000" noProof="0" dirty="0">
                <a:ln>
                  <a:noFill/>
                </a:ln>
                <a:solidFill>
                  <a:srgbClr val="000000"/>
                </a:solidFill>
                <a:effectLst/>
                <a:uLnTx/>
                <a:uFillTx/>
                <a:latin typeface="Arial"/>
                <a:ea typeface="ＭＳ Ｐゴシック"/>
                <a:cs typeface="Arial"/>
              </a:rPr>
              <a:t>® </a:t>
            </a: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traits and Enlist</a:t>
            </a:r>
            <a:r>
              <a:rPr kumimoji="0" lang="en-US" sz="2000" b="0" i="0" u="none" strike="noStrike" kern="0" cap="none" spc="0" normalizeH="0" baseline="30000" noProof="0" dirty="0">
                <a:ln>
                  <a:noFill/>
                </a:ln>
                <a:solidFill>
                  <a:srgbClr val="000000"/>
                </a:solidFill>
                <a:effectLst/>
                <a:uLnTx/>
                <a:uFillTx/>
                <a:latin typeface="Arial"/>
                <a:ea typeface="ＭＳ Ｐゴシック"/>
                <a:cs typeface="Arial"/>
              </a:rPr>
              <a:t>®</a:t>
            </a: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 herbicides.</a:t>
            </a:r>
          </a:p>
          <a:p>
            <a:pPr>
              <a:buClr>
                <a:srgbClr val="000000"/>
              </a:buClr>
              <a:defRPr/>
            </a:pP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The Enlist</a:t>
            </a:r>
            <a:r>
              <a:rPr lang="en-US" kern="0" baseline="30000" dirty="0">
                <a:solidFill>
                  <a:srgbClr val="000000"/>
                </a:solidFill>
                <a:ea typeface="ＭＳ Ｐゴシック"/>
              </a:rPr>
              <a:t>®</a:t>
            </a: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 weed control system launched responsibly.</a:t>
            </a:r>
          </a:p>
          <a:p>
            <a:pPr>
              <a:buClr>
                <a:srgbClr val="000000"/>
              </a:buClr>
              <a:defRPr/>
            </a:pP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Enlist</a:t>
            </a:r>
            <a:r>
              <a:rPr kumimoji="0" lang="en-US" sz="2000" b="0" i="0" u="none" strike="noStrike" kern="0" cap="none" spc="0" normalizeH="0" baseline="30000" noProof="0" dirty="0">
                <a:ln>
                  <a:noFill/>
                </a:ln>
                <a:solidFill>
                  <a:srgbClr val="000000"/>
                </a:solidFill>
                <a:effectLst/>
                <a:uLnTx/>
                <a:uFillTx/>
                <a:latin typeface="Arial"/>
                <a:ea typeface="ＭＳ Ｐゴシック"/>
                <a:cs typeface="Arial"/>
              </a:rPr>
              <a:t>®</a:t>
            </a: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 Ahead launched in 2012, our commitment to sustainability.</a:t>
            </a:r>
          </a:p>
          <a:p>
            <a:pPr marL="0" marR="0" lvl="0" indent="0" algn="l" defTabSz="914400" rtl="0" eaLnBrk="1" fontAlgn="base" latinLnBrk="0" hangingPunct="1">
              <a:lnSpc>
                <a:spcPts val="2600"/>
              </a:lnSpc>
              <a:spcBef>
                <a:spcPct val="40000"/>
              </a:spcBef>
              <a:spcAft>
                <a:spcPct val="0"/>
              </a:spcAft>
              <a:buClr>
                <a:srgbClr val="000000"/>
              </a:buClr>
              <a:buSzTx/>
              <a:buFont typeface="Arial" pitchFamily="34" charset="0"/>
              <a:buNone/>
              <a:tabLst/>
              <a:defRPr/>
            </a:pPr>
            <a:endParaRPr kumimoji="0" lang="en-US" sz="2000" b="0" i="0" u="none" strike="noStrike" kern="0" cap="none" spc="0" normalizeH="0" baseline="0" noProof="0" dirty="0">
              <a:ln>
                <a:noFill/>
              </a:ln>
              <a:solidFill>
                <a:srgbClr val="000000"/>
              </a:solidFill>
              <a:effectLst/>
              <a:uLnTx/>
              <a:uFillTx/>
              <a:latin typeface="Arial"/>
              <a:ea typeface="ＭＳ Ｐゴシック"/>
              <a:cs typeface="Arial"/>
            </a:endParaRPr>
          </a:p>
        </p:txBody>
      </p:sp>
      <p:grpSp>
        <p:nvGrpSpPr>
          <p:cNvPr id="10" name="Group 9">
            <a:extLst>
              <a:ext uri="{FF2B5EF4-FFF2-40B4-BE49-F238E27FC236}">
                <a16:creationId xmlns:a16="http://schemas.microsoft.com/office/drawing/2014/main" id="{3937CA1C-96A9-1A6E-8A82-133B83641E36}"/>
              </a:ext>
            </a:extLst>
          </p:cNvPr>
          <p:cNvGrpSpPr/>
          <p:nvPr/>
        </p:nvGrpSpPr>
        <p:grpSpPr>
          <a:xfrm>
            <a:off x="4443080" y="4358855"/>
            <a:ext cx="7234800" cy="2099225"/>
            <a:chOff x="964654" y="3990607"/>
            <a:chExt cx="10227885" cy="2967689"/>
          </a:xfrm>
        </p:grpSpPr>
        <p:cxnSp>
          <p:nvCxnSpPr>
            <p:cNvPr id="11" name="Straight Connector 10">
              <a:extLst>
                <a:ext uri="{FF2B5EF4-FFF2-40B4-BE49-F238E27FC236}">
                  <a16:creationId xmlns:a16="http://schemas.microsoft.com/office/drawing/2014/main" id="{54D654A1-EFA3-23D3-8B76-1B311BB83945}"/>
                </a:ext>
              </a:extLst>
            </p:cNvPr>
            <p:cNvCxnSpPr/>
            <p:nvPr/>
          </p:nvCxnSpPr>
          <p:spPr>
            <a:xfrm>
              <a:off x="1109331" y="4999296"/>
              <a:ext cx="9973339" cy="0"/>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674352E-B1F6-FE4F-3DC2-F66936636A02}"/>
                </a:ext>
              </a:extLst>
            </p:cNvPr>
            <p:cNvGrpSpPr/>
            <p:nvPr/>
          </p:nvGrpSpPr>
          <p:grpSpPr>
            <a:xfrm>
              <a:off x="1467293" y="4441087"/>
              <a:ext cx="9257414" cy="861237"/>
              <a:chOff x="1701209" y="4708450"/>
              <a:chExt cx="9257414" cy="861237"/>
            </a:xfrm>
          </p:grpSpPr>
          <p:cxnSp>
            <p:nvCxnSpPr>
              <p:cNvPr id="27" name="Straight Connector 26">
                <a:extLst>
                  <a:ext uri="{FF2B5EF4-FFF2-40B4-BE49-F238E27FC236}">
                    <a16:creationId xmlns:a16="http://schemas.microsoft.com/office/drawing/2014/main" id="{C5323CF5-F7A9-9151-1BAF-53B65FDA3704}"/>
                  </a:ext>
                </a:extLst>
              </p:cNvPr>
              <p:cNvCxnSpPr/>
              <p:nvPr/>
            </p:nvCxnSpPr>
            <p:spPr>
              <a:xfrm>
                <a:off x="1701209" y="4708450"/>
                <a:ext cx="0" cy="861237"/>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69870D-F4B1-3AEB-8E5D-8E8453296810}"/>
                  </a:ext>
                </a:extLst>
              </p:cNvPr>
              <p:cNvCxnSpPr/>
              <p:nvPr/>
            </p:nvCxnSpPr>
            <p:spPr>
              <a:xfrm>
                <a:off x="2858386" y="4708450"/>
                <a:ext cx="0" cy="861237"/>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5D0900B-8416-B702-026E-4E37AF4F48FD}"/>
                  </a:ext>
                </a:extLst>
              </p:cNvPr>
              <p:cNvCxnSpPr/>
              <p:nvPr/>
            </p:nvCxnSpPr>
            <p:spPr>
              <a:xfrm>
                <a:off x="4015563" y="4708450"/>
                <a:ext cx="0" cy="861237"/>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1D96A51-9A69-5A5F-7082-BAE9A674FDC7}"/>
                  </a:ext>
                </a:extLst>
              </p:cNvPr>
              <p:cNvCxnSpPr/>
              <p:nvPr/>
            </p:nvCxnSpPr>
            <p:spPr>
              <a:xfrm>
                <a:off x="5172740" y="4708450"/>
                <a:ext cx="0" cy="861237"/>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A1B7577-2603-5E56-C805-9944D945A0A9}"/>
                  </a:ext>
                </a:extLst>
              </p:cNvPr>
              <p:cNvCxnSpPr/>
              <p:nvPr/>
            </p:nvCxnSpPr>
            <p:spPr>
              <a:xfrm>
                <a:off x="6329917" y="4708450"/>
                <a:ext cx="0" cy="861237"/>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AC6D0DB-82BF-7C43-E2B5-15038DFE8AA8}"/>
                  </a:ext>
                </a:extLst>
              </p:cNvPr>
              <p:cNvCxnSpPr/>
              <p:nvPr/>
            </p:nvCxnSpPr>
            <p:spPr>
              <a:xfrm>
                <a:off x="7487094" y="4708450"/>
                <a:ext cx="0" cy="861237"/>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016C1DB-2D19-D02A-454F-5082B8444395}"/>
                  </a:ext>
                </a:extLst>
              </p:cNvPr>
              <p:cNvCxnSpPr/>
              <p:nvPr/>
            </p:nvCxnSpPr>
            <p:spPr>
              <a:xfrm>
                <a:off x="8644271" y="4708450"/>
                <a:ext cx="0" cy="861237"/>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1A3220A-5B62-29E3-02A7-34095977C18D}"/>
                  </a:ext>
                </a:extLst>
              </p:cNvPr>
              <p:cNvCxnSpPr/>
              <p:nvPr/>
            </p:nvCxnSpPr>
            <p:spPr>
              <a:xfrm>
                <a:off x="9801448" y="4708450"/>
                <a:ext cx="0" cy="861237"/>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5BF9DAB-081D-3DE3-7B7D-9D3E9F64848D}"/>
                  </a:ext>
                </a:extLst>
              </p:cNvPr>
              <p:cNvCxnSpPr/>
              <p:nvPr/>
            </p:nvCxnSpPr>
            <p:spPr>
              <a:xfrm>
                <a:off x="10958623" y="4708450"/>
                <a:ext cx="0" cy="861237"/>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C47EEE2E-9555-0071-2022-8E011F96743E}"/>
                </a:ext>
              </a:extLst>
            </p:cNvPr>
            <p:cNvSpPr txBox="1"/>
            <p:nvPr/>
          </p:nvSpPr>
          <p:spPr>
            <a:xfrm>
              <a:off x="992372" y="4010468"/>
              <a:ext cx="935665" cy="478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rPr>
                <a:t>2012</a:t>
              </a:r>
            </a:p>
          </p:txBody>
        </p:sp>
        <p:sp>
          <p:nvSpPr>
            <p:cNvPr id="14" name="TextBox 13">
              <a:extLst>
                <a:ext uri="{FF2B5EF4-FFF2-40B4-BE49-F238E27FC236}">
                  <a16:creationId xmlns:a16="http://schemas.microsoft.com/office/drawing/2014/main" id="{5B3053F1-C53B-8D9F-B4BA-46CA42B50538}"/>
                </a:ext>
              </a:extLst>
            </p:cNvPr>
            <p:cNvSpPr txBox="1"/>
            <p:nvPr/>
          </p:nvSpPr>
          <p:spPr>
            <a:xfrm>
              <a:off x="2123464" y="4033287"/>
              <a:ext cx="935665" cy="478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rPr>
                <a:t>2013</a:t>
              </a:r>
            </a:p>
          </p:txBody>
        </p:sp>
        <p:sp>
          <p:nvSpPr>
            <p:cNvPr id="15" name="TextBox 14">
              <a:extLst>
                <a:ext uri="{FF2B5EF4-FFF2-40B4-BE49-F238E27FC236}">
                  <a16:creationId xmlns:a16="http://schemas.microsoft.com/office/drawing/2014/main" id="{08D7C90B-3E5C-1AA2-BB29-BF1FBB944251}"/>
                </a:ext>
              </a:extLst>
            </p:cNvPr>
            <p:cNvSpPr txBox="1"/>
            <p:nvPr/>
          </p:nvSpPr>
          <p:spPr>
            <a:xfrm rot="3086200">
              <a:off x="902296" y="5398162"/>
              <a:ext cx="1038437" cy="913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rPr>
                <a:t>Enlist</a:t>
              </a:r>
              <a:r>
                <a:rPr kumimoji="0" lang="en-US" sz="1200" b="0" i="0" u="none" strike="noStrike" kern="1200" cap="none" spc="0" normalizeH="0" baseline="30000" noProof="0" dirty="0">
                  <a:ln>
                    <a:noFill/>
                  </a:ln>
                  <a:solidFill>
                    <a:srgbClr val="000000"/>
                  </a:solidFill>
                  <a:effectLst/>
                  <a:uLnTx/>
                  <a:uFillTx/>
                  <a:latin typeface="Arial"/>
                  <a:ea typeface="ＭＳ Ｐゴシック"/>
                  <a:cs typeface="+mn-cs"/>
                </a:rPr>
                <a:t>®</a:t>
              </a: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rPr>
                <a:t> Ahead launch</a:t>
              </a:r>
            </a:p>
          </p:txBody>
        </p:sp>
        <p:sp>
          <p:nvSpPr>
            <p:cNvPr id="16" name="TextBox 15">
              <a:extLst>
                <a:ext uri="{FF2B5EF4-FFF2-40B4-BE49-F238E27FC236}">
                  <a16:creationId xmlns:a16="http://schemas.microsoft.com/office/drawing/2014/main" id="{CA9150AA-490F-27C1-1569-1016F89F7686}"/>
                </a:ext>
              </a:extLst>
            </p:cNvPr>
            <p:cNvSpPr txBox="1"/>
            <p:nvPr/>
          </p:nvSpPr>
          <p:spPr>
            <a:xfrm>
              <a:off x="3297175" y="4016153"/>
              <a:ext cx="935665" cy="478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rPr>
                <a:t>2014</a:t>
              </a:r>
            </a:p>
          </p:txBody>
        </p:sp>
        <p:sp>
          <p:nvSpPr>
            <p:cNvPr id="17" name="TextBox 16">
              <a:extLst>
                <a:ext uri="{FF2B5EF4-FFF2-40B4-BE49-F238E27FC236}">
                  <a16:creationId xmlns:a16="http://schemas.microsoft.com/office/drawing/2014/main" id="{8FAA7E81-B08C-47E1-C8C9-F5778AC1743A}"/>
                </a:ext>
              </a:extLst>
            </p:cNvPr>
            <p:cNvSpPr txBox="1"/>
            <p:nvPr/>
          </p:nvSpPr>
          <p:spPr>
            <a:xfrm>
              <a:off x="4409254" y="3990607"/>
              <a:ext cx="935665" cy="478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rPr>
                <a:t>2015</a:t>
              </a:r>
            </a:p>
          </p:txBody>
        </p:sp>
        <p:sp>
          <p:nvSpPr>
            <p:cNvPr id="18" name="TextBox 17">
              <a:extLst>
                <a:ext uri="{FF2B5EF4-FFF2-40B4-BE49-F238E27FC236}">
                  <a16:creationId xmlns:a16="http://schemas.microsoft.com/office/drawing/2014/main" id="{B3C8519E-37B5-A88E-8863-AD388F3C446B}"/>
                </a:ext>
              </a:extLst>
            </p:cNvPr>
            <p:cNvSpPr txBox="1"/>
            <p:nvPr/>
          </p:nvSpPr>
          <p:spPr>
            <a:xfrm>
              <a:off x="5588386" y="4010468"/>
              <a:ext cx="935665" cy="478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rPr>
                <a:t>2016</a:t>
              </a:r>
            </a:p>
          </p:txBody>
        </p:sp>
        <p:sp>
          <p:nvSpPr>
            <p:cNvPr id="19" name="TextBox 18">
              <a:extLst>
                <a:ext uri="{FF2B5EF4-FFF2-40B4-BE49-F238E27FC236}">
                  <a16:creationId xmlns:a16="http://schemas.microsoft.com/office/drawing/2014/main" id="{AA33AE0D-01F7-C404-6FDC-5CB714735723}"/>
                </a:ext>
              </a:extLst>
            </p:cNvPr>
            <p:cNvSpPr txBox="1"/>
            <p:nvPr/>
          </p:nvSpPr>
          <p:spPr>
            <a:xfrm>
              <a:off x="6767517" y="4033287"/>
              <a:ext cx="935665" cy="478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rPr>
                <a:t>2017</a:t>
              </a:r>
            </a:p>
          </p:txBody>
        </p:sp>
        <p:sp>
          <p:nvSpPr>
            <p:cNvPr id="20" name="TextBox 19">
              <a:extLst>
                <a:ext uri="{FF2B5EF4-FFF2-40B4-BE49-F238E27FC236}">
                  <a16:creationId xmlns:a16="http://schemas.microsoft.com/office/drawing/2014/main" id="{D874802B-1A65-E6B0-D896-14BAAA8CC0B3}"/>
                </a:ext>
              </a:extLst>
            </p:cNvPr>
            <p:cNvSpPr txBox="1"/>
            <p:nvPr/>
          </p:nvSpPr>
          <p:spPr>
            <a:xfrm>
              <a:off x="7994691" y="4060823"/>
              <a:ext cx="935665" cy="478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rPr>
                <a:t>2018</a:t>
              </a:r>
            </a:p>
          </p:txBody>
        </p:sp>
        <p:sp>
          <p:nvSpPr>
            <p:cNvPr id="21" name="TextBox 20">
              <a:extLst>
                <a:ext uri="{FF2B5EF4-FFF2-40B4-BE49-F238E27FC236}">
                  <a16:creationId xmlns:a16="http://schemas.microsoft.com/office/drawing/2014/main" id="{E4755884-C4F6-1C2E-04A5-8DF9D3ED4DA8}"/>
                </a:ext>
              </a:extLst>
            </p:cNvPr>
            <p:cNvSpPr txBox="1"/>
            <p:nvPr/>
          </p:nvSpPr>
          <p:spPr>
            <a:xfrm>
              <a:off x="9125783" y="4026050"/>
              <a:ext cx="935665" cy="478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rPr>
                <a:t>2019</a:t>
              </a:r>
            </a:p>
          </p:txBody>
        </p:sp>
        <p:sp>
          <p:nvSpPr>
            <p:cNvPr id="22" name="TextBox 21">
              <a:extLst>
                <a:ext uri="{FF2B5EF4-FFF2-40B4-BE49-F238E27FC236}">
                  <a16:creationId xmlns:a16="http://schemas.microsoft.com/office/drawing/2014/main" id="{9C4341B1-A07D-40DC-19B9-4049A0D927D4}"/>
                </a:ext>
              </a:extLst>
            </p:cNvPr>
            <p:cNvSpPr txBox="1"/>
            <p:nvPr/>
          </p:nvSpPr>
          <p:spPr>
            <a:xfrm>
              <a:off x="10256874" y="3990607"/>
              <a:ext cx="935665" cy="478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rPr>
                <a:t>2020</a:t>
              </a:r>
            </a:p>
          </p:txBody>
        </p:sp>
        <p:sp>
          <p:nvSpPr>
            <p:cNvPr id="23" name="TextBox 22">
              <a:extLst>
                <a:ext uri="{FF2B5EF4-FFF2-40B4-BE49-F238E27FC236}">
                  <a16:creationId xmlns:a16="http://schemas.microsoft.com/office/drawing/2014/main" id="{AB6AE807-1844-2EA8-CC27-318969030504}"/>
                </a:ext>
              </a:extLst>
            </p:cNvPr>
            <p:cNvSpPr txBox="1"/>
            <p:nvPr/>
          </p:nvSpPr>
          <p:spPr>
            <a:xfrm rot="3086200">
              <a:off x="4340853" y="5535787"/>
              <a:ext cx="1390459" cy="913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rPr>
                <a:t>Enlist Duo</a:t>
              </a:r>
              <a:r>
                <a:rPr kumimoji="0" lang="en-US" sz="1200" b="0" i="0" u="none" strike="noStrike" kern="1200" cap="none" spc="0" normalizeH="0" baseline="30000" noProof="0" dirty="0">
                  <a:ln>
                    <a:noFill/>
                  </a:ln>
                  <a:solidFill>
                    <a:srgbClr val="000000"/>
                  </a:solidFill>
                  <a:effectLst/>
                  <a:uLnTx/>
                  <a:uFillTx/>
                  <a:latin typeface="Arial"/>
                  <a:ea typeface="ＭＳ Ｐゴシック"/>
                  <a:cs typeface="+mn-cs"/>
                </a:rPr>
                <a:t>® </a:t>
              </a:r>
              <a:r>
                <a:rPr kumimoji="0" lang="en-US" sz="1200" b="0" i="0" u="none" strike="noStrike" kern="1200" cap="none" spc="0" normalizeH="0" noProof="0" dirty="0">
                  <a:ln>
                    <a:noFill/>
                  </a:ln>
                  <a:solidFill>
                    <a:srgbClr val="000000"/>
                  </a:solidFill>
                  <a:effectLst/>
                  <a:uLnTx/>
                  <a:uFillTx/>
                  <a:latin typeface="Arial"/>
                  <a:ea typeface="ＭＳ Ｐゴシック"/>
                  <a:cs typeface="+mn-cs"/>
                </a:rPr>
                <a:t>herbicide</a:t>
              </a: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rPr>
                <a:t> registration</a:t>
              </a:r>
            </a:p>
          </p:txBody>
        </p:sp>
        <p:sp>
          <p:nvSpPr>
            <p:cNvPr id="24" name="TextBox 23">
              <a:extLst>
                <a:ext uri="{FF2B5EF4-FFF2-40B4-BE49-F238E27FC236}">
                  <a16:creationId xmlns:a16="http://schemas.microsoft.com/office/drawing/2014/main" id="{43B67C79-022C-CD40-FA69-586E949CF1E0}"/>
                </a:ext>
              </a:extLst>
            </p:cNvPr>
            <p:cNvSpPr txBox="1"/>
            <p:nvPr/>
          </p:nvSpPr>
          <p:spPr>
            <a:xfrm rot="3086200">
              <a:off x="7621527" y="5569585"/>
              <a:ext cx="1602636" cy="11747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rPr>
                <a:t>Enlist One</a:t>
              </a:r>
              <a:r>
                <a:rPr kumimoji="0" lang="en-US" sz="1200" b="0" i="0" u="none" strike="noStrike" kern="1200" cap="none" spc="0" normalizeH="0" baseline="30000" noProof="0" dirty="0">
                  <a:ln>
                    <a:noFill/>
                  </a:ln>
                  <a:solidFill>
                    <a:srgbClr val="000000"/>
                  </a:solidFill>
                  <a:effectLst/>
                  <a:uLnTx/>
                  <a:uFillTx/>
                  <a:latin typeface="Arial"/>
                  <a:ea typeface="ＭＳ Ｐゴシック"/>
                  <a:cs typeface="+mn-cs"/>
                </a:rPr>
                <a:t>® </a:t>
              </a:r>
              <a:r>
                <a:rPr kumimoji="0" lang="en-US" sz="1200" b="0" i="0" u="none" strike="noStrike" kern="1200" cap="none" spc="0" normalizeH="0" noProof="0" dirty="0">
                  <a:ln>
                    <a:noFill/>
                  </a:ln>
                  <a:solidFill>
                    <a:srgbClr val="000000"/>
                  </a:solidFill>
                  <a:effectLst/>
                  <a:uLnTx/>
                  <a:uFillTx/>
                  <a:latin typeface="Arial"/>
                  <a:ea typeface="ＭＳ Ｐゴシック"/>
                  <a:cs typeface="+mn-cs"/>
                </a:rPr>
                <a:t>herbicide </a:t>
              </a: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rPr>
                <a:t>and Enlist</a:t>
              </a:r>
              <a:r>
                <a:rPr kumimoji="0" lang="en-US" sz="1200" b="0" i="0" u="none" strike="noStrike" kern="1200" cap="none" spc="0" normalizeH="0" baseline="30000" noProof="0" dirty="0">
                  <a:ln>
                    <a:noFill/>
                  </a:ln>
                  <a:solidFill>
                    <a:srgbClr val="000000"/>
                  </a:solidFill>
                  <a:effectLst/>
                  <a:uLnTx/>
                  <a:uFillTx/>
                  <a:latin typeface="Arial"/>
                  <a:ea typeface="ＭＳ Ｐゴシック"/>
                  <a:cs typeface="+mn-cs"/>
                </a:rPr>
                <a:t>®</a:t>
              </a: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rPr>
                <a:t> corn launch</a:t>
              </a:r>
            </a:p>
          </p:txBody>
        </p:sp>
        <p:sp>
          <p:nvSpPr>
            <p:cNvPr id="25" name="TextBox 24">
              <a:extLst>
                <a:ext uri="{FF2B5EF4-FFF2-40B4-BE49-F238E27FC236}">
                  <a16:creationId xmlns:a16="http://schemas.microsoft.com/office/drawing/2014/main" id="{32BC580F-7A1B-E576-7C96-BC0C5A1B0E74}"/>
                </a:ext>
              </a:extLst>
            </p:cNvPr>
            <p:cNvSpPr txBox="1"/>
            <p:nvPr/>
          </p:nvSpPr>
          <p:spPr>
            <a:xfrm rot="3086200">
              <a:off x="5532835" y="5667903"/>
              <a:ext cx="1602636" cy="652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rPr>
                <a:t>Enlist</a:t>
              </a:r>
              <a:r>
                <a:rPr kumimoji="0" lang="en-US" sz="1200" b="0" i="0" u="none" strike="noStrike" kern="1200" cap="none" spc="0" normalizeH="0" baseline="30000" noProof="0" dirty="0">
                  <a:ln>
                    <a:noFill/>
                  </a:ln>
                  <a:solidFill>
                    <a:srgbClr val="000000"/>
                  </a:solidFill>
                  <a:effectLst/>
                  <a:uLnTx/>
                  <a:uFillTx/>
                  <a:latin typeface="Arial"/>
                  <a:ea typeface="ＭＳ Ｐゴシック"/>
                  <a:cs typeface="+mn-cs"/>
                </a:rPr>
                <a:t>®</a:t>
              </a: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rPr>
                <a:t> cotton launch</a:t>
              </a:r>
            </a:p>
          </p:txBody>
        </p:sp>
        <p:sp>
          <p:nvSpPr>
            <p:cNvPr id="26" name="TextBox 25">
              <a:extLst>
                <a:ext uri="{FF2B5EF4-FFF2-40B4-BE49-F238E27FC236}">
                  <a16:creationId xmlns:a16="http://schemas.microsoft.com/office/drawing/2014/main" id="{2667D962-2178-2BAD-76D3-CEE01F660C10}"/>
                </a:ext>
              </a:extLst>
            </p:cNvPr>
            <p:cNvSpPr txBox="1"/>
            <p:nvPr/>
          </p:nvSpPr>
          <p:spPr>
            <a:xfrm rot="3086200">
              <a:off x="8922291" y="5664737"/>
              <a:ext cx="1602636" cy="652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rPr>
                <a:t>Enlist E3</a:t>
              </a:r>
              <a:r>
                <a:rPr kumimoji="0" lang="en-US" sz="1200" b="0" i="0" u="none" strike="noStrike" kern="1200" cap="none" spc="0" normalizeH="0" baseline="30000" noProof="0" dirty="0">
                  <a:ln>
                    <a:noFill/>
                  </a:ln>
                  <a:solidFill>
                    <a:srgbClr val="000000"/>
                  </a:solidFill>
                  <a:effectLst/>
                  <a:uLnTx/>
                  <a:uFillTx/>
                  <a:latin typeface="Arial"/>
                  <a:ea typeface="ＭＳ Ｐゴシック"/>
                  <a:cs typeface="+mn-cs"/>
                </a:rPr>
                <a:t>®</a:t>
              </a: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rPr>
                <a:t> launch</a:t>
              </a:r>
            </a:p>
          </p:txBody>
        </p:sp>
      </p:grpSp>
    </p:spTree>
    <p:extLst>
      <p:ext uri="{BB962C8B-B14F-4D97-AF65-F5344CB8AC3E}">
        <p14:creationId xmlns:p14="http://schemas.microsoft.com/office/powerpoint/2010/main" val="4244799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D4552-D34B-B3BA-1784-257E8062F3B1}"/>
              </a:ext>
            </a:extLst>
          </p:cNvPr>
          <p:cNvSpPr>
            <a:spLocks noGrp="1"/>
          </p:cNvSpPr>
          <p:nvPr>
            <p:ph type="title"/>
          </p:nvPr>
        </p:nvSpPr>
        <p:spPr/>
        <p:txBody>
          <a:bodyPr/>
          <a:lstStyle/>
          <a:p>
            <a:r>
              <a:rPr lang="en-US" dirty="0"/>
              <a:t>Exceptional weed control to fit your needs</a:t>
            </a:r>
          </a:p>
        </p:txBody>
      </p:sp>
      <p:sp>
        <p:nvSpPr>
          <p:cNvPr id="3" name="Slide Number Placeholder 2">
            <a:extLst>
              <a:ext uri="{FF2B5EF4-FFF2-40B4-BE49-F238E27FC236}">
                <a16:creationId xmlns:a16="http://schemas.microsoft.com/office/drawing/2014/main" id="{AE761540-6896-8977-3B2A-6DB6977F7143}"/>
              </a:ext>
            </a:extLst>
          </p:cNvPr>
          <p:cNvSpPr>
            <a:spLocks noGrp="1"/>
          </p:cNvSpPr>
          <p:nvPr>
            <p:ph type="sldNum" sz="quarter" idx="10"/>
          </p:nvPr>
        </p:nvSpPr>
        <p:spPr/>
        <p:txBody>
          <a:bodyPr/>
          <a:lstStyle/>
          <a:p>
            <a:pPr defTabSz="914377"/>
            <a:fld id="{1F36BDE1-9F69-D444-9770-E7676ED456C3}" type="slidenum">
              <a:rPr lang="en-US" smtClean="0"/>
              <a:pPr defTabSz="914377"/>
              <a:t>14</a:t>
            </a:fld>
            <a:endParaRPr lang="en-US" dirty="0"/>
          </a:p>
        </p:txBody>
      </p:sp>
      <p:sp>
        <p:nvSpPr>
          <p:cNvPr id="5" name="TextBox 4">
            <a:extLst>
              <a:ext uri="{FF2B5EF4-FFF2-40B4-BE49-F238E27FC236}">
                <a16:creationId xmlns:a16="http://schemas.microsoft.com/office/drawing/2014/main" id="{BDF20C0B-94AE-E6AC-A6F2-E9CCE569FA33}"/>
              </a:ext>
            </a:extLst>
          </p:cNvPr>
          <p:cNvSpPr txBox="1"/>
          <p:nvPr/>
        </p:nvSpPr>
        <p:spPr>
          <a:xfrm>
            <a:off x="3099539" y="1584786"/>
            <a:ext cx="2218143"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Convenient proprietary blend of 2,4-D choline and glyphosate</a:t>
            </a:r>
          </a:p>
        </p:txBody>
      </p:sp>
      <p:sp>
        <p:nvSpPr>
          <p:cNvPr id="6" name="Rounded Rectangle 14">
            <a:extLst>
              <a:ext uri="{FF2B5EF4-FFF2-40B4-BE49-F238E27FC236}">
                <a16:creationId xmlns:a16="http://schemas.microsoft.com/office/drawing/2014/main" id="{34AFD8A4-4A14-5E4D-2AF7-82E714DE103C}"/>
              </a:ext>
            </a:extLst>
          </p:cNvPr>
          <p:cNvSpPr/>
          <p:nvPr/>
        </p:nvSpPr>
        <p:spPr bwMode="auto">
          <a:xfrm>
            <a:off x="297043" y="1341532"/>
            <a:ext cx="5265594" cy="1465620"/>
          </a:xfrm>
          <a:prstGeom prst="roundRect">
            <a:avLst/>
          </a:prstGeom>
          <a:noFill/>
          <a:ln w="28575" cap="flat" cmpd="sng" algn="ctr">
            <a:solidFill>
              <a:srgbClr val="007C9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A2D34"/>
              </a:solidFill>
              <a:effectLst/>
              <a:uLnTx/>
              <a:uFillTx/>
              <a:latin typeface="Arial" charset="0"/>
              <a:ea typeface="ＭＳ Ｐゴシック" charset="-128"/>
              <a:cs typeface="ＭＳ Ｐゴシック" charset="-128"/>
            </a:endParaRPr>
          </a:p>
        </p:txBody>
      </p:sp>
      <p:sp>
        <p:nvSpPr>
          <p:cNvPr id="7" name="TextBox 6">
            <a:extLst>
              <a:ext uri="{FF2B5EF4-FFF2-40B4-BE49-F238E27FC236}">
                <a16:creationId xmlns:a16="http://schemas.microsoft.com/office/drawing/2014/main" id="{DC301D94-71B9-0DFB-B334-7861F5FA319A}"/>
              </a:ext>
            </a:extLst>
          </p:cNvPr>
          <p:cNvSpPr txBox="1"/>
          <p:nvPr/>
        </p:nvSpPr>
        <p:spPr>
          <a:xfrm>
            <a:off x="9449543" y="1461676"/>
            <a:ext cx="194296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Straight-goods 2,4-D choline with additional tank-mix flexibility</a:t>
            </a:r>
          </a:p>
        </p:txBody>
      </p:sp>
      <p:sp>
        <p:nvSpPr>
          <p:cNvPr id="8" name="Rounded Rectangle 16">
            <a:extLst>
              <a:ext uri="{FF2B5EF4-FFF2-40B4-BE49-F238E27FC236}">
                <a16:creationId xmlns:a16="http://schemas.microsoft.com/office/drawing/2014/main" id="{7C3358A3-069B-60BB-2EF4-45002C532310}"/>
              </a:ext>
            </a:extLst>
          </p:cNvPr>
          <p:cNvSpPr/>
          <p:nvPr/>
        </p:nvSpPr>
        <p:spPr bwMode="auto">
          <a:xfrm>
            <a:off x="6225889" y="1341531"/>
            <a:ext cx="5445397" cy="1463070"/>
          </a:xfrm>
          <a:prstGeom prst="roundRect">
            <a:avLst/>
          </a:prstGeom>
          <a:noFill/>
          <a:ln w="28575" cap="flat" cmpd="sng" algn="ctr">
            <a:solidFill>
              <a:srgbClr val="58A61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A2D34"/>
              </a:solidFill>
              <a:effectLst/>
              <a:uLnTx/>
              <a:uFillTx/>
              <a:latin typeface="Arial" charset="0"/>
              <a:ea typeface="ＭＳ Ｐゴシック" charset="-128"/>
              <a:cs typeface="ＭＳ Ｐゴシック" charset="-128"/>
            </a:endParaRPr>
          </a:p>
        </p:txBody>
      </p:sp>
      <p:sp>
        <p:nvSpPr>
          <p:cNvPr id="9" name="TextBox 8">
            <a:extLst>
              <a:ext uri="{FF2B5EF4-FFF2-40B4-BE49-F238E27FC236}">
                <a16:creationId xmlns:a16="http://schemas.microsoft.com/office/drawing/2014/main" id="{4DDCA228-4EB9-C647-9949-1F2A0F45B2FC}"/>
              </a:ext>
            </a:extLst>
          </p:cNvPr>
          <p:cNvSpPr txBox="1"/>
          <p:nvPr/>
        </p:nvSpPr>
        <p:spPr>
          <a:xfrm>
            <a:off x="468165" y="3182462"/>
            <a:ext cx="5020639" cy="2144177"/>
          </a:xfrm>
          <a:prstGeom prst="rect">
            <a:avLst/>
          </a:prstGeom>
          <a:noFill/>
        </p:spPr>
        <p:txBody>
          <a:bodyPr wrap="square" rtlCol="0">
            <a:spAutoFit/>
          </a:bodyPr>
          <a:lstStyle/>
          <a:p>
            <a:pPr marL="111125" marR="0" lvl="0" indent="-111125" algn="l"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 Multiple sites of action in a convenient blend</a:t>
            </a:r>
          </a:p>
          <a:p>
            <a:pPr marL="111125" marR="0" lvl="0" indent="-111125" algn="l"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 Great fit for acres where grass control is needed; works well for burndown</a:t>
            </a:r>
          </a:p>
          <a:p>
            <a:pPr marL="111125" marR="0" lvl="0" indent="-111125" algn="l"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 Improved tank stability for a blend that </a:t>
            </a:r>
            <a:br>
              <a:rPr kumimoji="0" lang="en-US" sz="20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stays mixed</a:t>
            </a:r>
          </a:p>
        </p:txBody>
      </p:sp>
      <p:sp>
        <p:nvSpPr>
          <p:cNvPr id="10" name="TextBox 9">
            <a:extLst>
              <a:ext uri="{FF2B5EF4-FFF2-40B4-BE49-F238E27FC236}">
                <a16:creationId xmlns:a16="http://schemas.microsoft.com/office/drawing/2014/main" id="{CE748B77-DAA7-32A2-45A2-AD429F1D4D8E}"/>
              </a:ext>
            </a:extLst>
          </p:cNvPr>
          <p:cNvSpPr txBox="1"/>
          <p:nvPr/>
        </p:nvSpPr>
        <p:spPr>
          <a:xfrm>
            <a:off x="1733988" y="5517283"/>
            <a:ext cx="82766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Both with the on-target benefits of 2,4-D choline with Colex-D</a:t>
            </a:r>
            <a:r>
              <a:rPr kumimoji="0" lang="en-US" sz="1800" b="1" i="0" u="none" strike="noStrike" kern="1200" cap="none" spc="0" normalizeH="0" baseline="30000" noProof="0" dirty="0">
                <a:ln>
                  <a:noFill/>
                </a:ln>
                <a:solidFill>
                  <a:srgbClr val="2A2D34"/>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 technology</a:t>
            </a:r>
          </a:p>
        </p:txBody>
      </p:sp>
      <p:pic>
        <p:nvPicPr>
          <p:cNvPr id="11" name="Picture 10" descr="A close up of a sign&#10;&#10;Description automatically generated">
            <a:extLst>
              <a:ext uri="{FF2B5EF4-FFF2-40B4-BE49-F238E27FC236}">
                <a16:creationId xmlns:a16="http://schemas.microsoft.com/office/drawing/2014/main" id="{AC8FEB6E-A35D-62B4-A228-5F71B2F273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0055" y="1522031"/>
            <a:ext cx="2549784" cy="1202728"/>
          </a:xfrm>
          <a:prstGeom prst="rect">
            <a:avLst/>
          </a:prstGeom>
        </p:spPr>
      </p:pic>
      <p:pic>
        <p:nvPicPr>
          <p:cNvPr id="12" name="Picture 11" descr="A close up of a sign&#10;&#10;Description automatically generated">
            <a:extLst>
              <a:ext uri="{FF2B5EF4-FFF2-40B4-BE49-F238E27FC236}">
                <a16:creationId xmlns:a16="http://schemas.microsoft.com/office/drawing/2014/main" id="{440EC0F2-8C4B-3974-6F20-BB58AF12E9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5129" y="1493808"/>
            <a:ext cx="2669451" cy="1259175"/>
          </a:xfrm>
          <a:prstGeom prst="rect">
            <a:avLst/>
          </a:prstGeom>
        </p:spPr>
      </p:pic>
      <p:sp>
        <p:nvSpPr>
          <p:cNvPr id="13" name="TextBox 12">
            <a:extLst>
              <a:ext uri="{FF2B5EF4-FFF2-40B4-BE49-F238E27FC236}">
                <a16:creationId xmlns:a16="http://schemas.microsoft.com/office/drawing/2014/main" id="{688E0E98-012D-268B-507F-12B0999F3212}"/>
              </a:ext>
            </a:extLst>
          </p:cNvPr>
          <p:cNvSpPr txBox="1"/>
          <p:nvPr/>
        </p:nvSpPr>
        <p:spPr>
          <a:xfrm>
            <a:off x="6225888" y="3182462"/>
            <a:ext cx="5746372" cy="2144177"/>
          </a:xfrm>
          <a:prstGeom prst="rect">
            <a:avLst/>
          </a:prstGeom>
          <a:noFill/>
        </p:spPr>
        <p:txBody>
          <a:bodyPr wrap="square" rtlCol="0" anchor="t">
            <a:spAutoFit/>
          </a:bodyPr>
          <a:lstStyle/>
          <a:p>
            <a:pPr marL="111125" lvl="0" indent="-111125">
              <a:spcAft>
                <a:spcPts val="800"/>
              </a:spcAft>
              <a:defRPr/>
            </a:pPr>
            <a:r>
              <a:rPr kumimoji="0" lang="en-US" sz="2000" b="0" i="0" u="none" strike="noStrike" kern="1200" cap="none" spc="0" normalizeH="0" baseline="0" noProof="0" dirty="0">
                <a:ln>
                  <a:noFill/>
                </a:ln>
                <a:effectLst/>
                <a:uLnTx/>
                <a:uFillTx/>
                <a:latin typeface="Arial"/>
                <a:cs typeface="Arial"/>
              </a:rPr>
              <a:t>- </a:t>
            </a:r>
            <a:r>
              <a:rPr kumimoji="0" lang="en-US" sz="2000" b="0" i="0" u="none" strike="noStrike" kern="1200" cap="none" spc="0" normalizeH="0" baseline="0" noProof="0" dirty="0">
                <a:ln>
                  <a:noFill/>
                </a:ln>
                <a:solidFill>
                  <a:srgbClr val="2A2D34"/>
                </a:solidFill>
                <a:effectLst/>
                <a:uLnTx/>
                <a:uFillTx/>
                <a:latin typeface="Arial"/>
                <a:cs typeface="Arial"/>
              </a:rPr>
              <a:t>Can </a:t>
            </a:r>
            <a:r>
              <a:rPr lang="en-US" sz="2000" dirty="0">
                <a:solidFill>
                  <a:srgbClr val="2A2D34"/>
                </a:solidFill>
                <a:latin typeface="Arial"/>
                <a:cs typeface="Arial"/>
              </a:rPr>
              <a:t>tank-mix</a:t>
            </a:r>
            <a:r>
              <a:rPr kumimoji="0" lang="en-US" sz="2000" b="0" i="0" u="none" strike="noStrike" kern="1200" cap="none" spc="0" normalizeH="0" baseline="0" noProof="0" dirty="0">
                <a:ln>
                  <a:noFill/>
                </a:ln>
                <a:solidFill>
                  <a:srgbClr val="2A2D34"/>
                </a:solidFill>
                <a:effectLst/>
                <a:uLnTx/>
                <a:uFillTx/>
                <a:latin typeface="Arial"/>
                <a:cs typeface="Arial"/>
              </a:rPr>
              <a:t> with Liberty</a:t>
            </a:r>
            <a:r>
              <a:rPr kumimoji="0" lang="en-US" sz="2000" b="0" i="0" u="none" strike="noStrike" kern="1200" cap="none" spc="0" normalizeH="0" baseline="30000" noProof="0" dirty="0">
                <a:ln>
                  <a:noFill/>
                </a:ln>
                <a:solidFill>
                  <a:srgbClr val="2A2D34"/>
                </a:solidFill>
                <a:effectLst/>
                <a:uLnTx/>
                <a:uFillTx/>
                <a:latin typeface="Arial"/>
                <a:cs typeface="Arial"/>
              </a:rPr>
              <a:t>®</a:t>
            </a:r>
            <a:r>
              <a:rPr kumimoji="0" lang="en-US" sz="2000" b="0" i="0" u="none" strike="noStrike" kern="1200" cap="none" spc="0" normalizeH="0" baseline="0" noProof="0" dirty="0">
                <a:ln>
                  <a:noFill/>
                </a:ln>
                <a:solidFill>
                  <a:srgbClr val="2A2D34"/>
                </a:solidFill>
                <a:effectLst/>
                <a:uLnTx/>
                <a:uFillTx/>
                <a:latin typeface="Arial"/>
                <a:cs typeface="Arial"/>
              </a:rPr>
              <a:t> herbicide or glyphosate</a:t>
            </a:r>
          </a:p>
          <a:p>
            <a:pPr marL="111125" marR="0" lvl="0" indent="-111125" fontAlgn="auto">
              <a:lnSpc>
                <a:spcPct val="100000"/>
              </a:lnSpc>
              <a:spcBef>
                <a:spcPts val="0"/>
              </a:spcBef>
              <a:spcAft>
                <a:spcPts val="800"/>
              </a:spcAft>
              <a:buClrTx/>
              <a:buSzTx/>
              <a:tabLst/>
              <a:defRPr/>
            </a:pPr>
            <a:r>
              <a:rPr lang="en-US" sz="2000" dirty="0">
                <a:solidFill>
                  <a:srgbClr val="2A2D34"/>
                </a:solidFill>
                <a:latin typeface="Arial"/>
                <a:cs typeface="Arial"/>
              </a:rPr>
              <a:t>- More approved tank-mix partners: residual herbicides, insecticides, fungicides and more</a:t>
            </a:r>
          </a:p>
          <a:p>
            <a:pPr marL="111125" indent="-111125">
              <a:spcAft>
                <a:spcPts val="800"/>
              </a:spcAft>
              <a:defRPr/>
            </a:pPr>
            <a:r>
              <a:rPr lang="en-US" sz="2000" dirty="0">
                <a:solidFill>
                  <a:srgbClr val="2A2D34"/>
                </a:solidFill>
                <a:latin typeface="Arial" panose="020B0604020202020204" pitchFamily="34" charset="0"/>
                <a:cs typeface="Arial" panose="020B0604020202020204" pitchFamily="34" charset="0"/>
              </a:rPr>
              <a:t>- Flexibility to customize tank mixes to fit each farm’s needs</a:t>
            </a:r>
          </a:p>
        </p:txBody>
      </p:sp>
      <p:sp>
        <p:nvSpPr>
          <p:cNvPr id="14" name="TextBox 13">
            <a:extLst>
              <a:ext uri="{FF2B5EF4-FFF2-40B4-BE49-F238E27FC236}">
                <a16:creationId xmlns:a16="http://schemas.microsoft.com/office/drawing/2014/main" id="{D872E39B-06BB-3C34-55A2-773F5EA45E11}"/>
              </a:ext>
            </a:extLst>
          </p:cNvPr>
          <p:cNvSpPr txBox="1"/>
          <p:nvPr/>
        </p:nvSpPr>
        <p:spPr>
          <a:xfrm>
            <a:off x="10332849" y="6291320"/>
            <a:ext cx="1639411" cy="261610"/>
          </a:xfrm>
          <a:prstGeom prst="rect">
            <a:avLst/>
          </a:prstGeom>
          <a:noFill/>
        </p:spPr>
        <p:txBody>
          <a:bodyPr wrap="square" rtlCol="0">
            <a:spAutoFit/>
          </a:bodyPr>
          <a:lstStyle/>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707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E34C9-9864-9762-AE91-8EF4EB75BE46}"/>
              </a:ext>
            </a:extLst>
          </p:cNvPr>
          <p:cNvSpPr>
            <a:spLocks noGrp="1"/>
          </p:cNvSpPr>
          <p:nvPr>
            <p:ph type="title"/>
          </p:nvPr>
        </p:nvSpPr>
        <p:spPr/>
        <p:txBody>
          <a:bodyPr/>
          <a:lstStyle/>
          <a:p>
            <a:r>
              <a:rPr lang="en-US" sz="2400" b="1" dirty="0">
                <a:solidFill>
                  <a:schemeClr val="tx1"/>
                </a:solidFill>
              </a:rPr>
              <a:t>Enlist</a:t>
            </a:r>
            <a:r>
              <a:rPr lang="en-US" sz="2400" b="1" baseline="30000" dirty="0">
                <a:solidFill>
                  <a:schemeClr val="tx1"/>
                </a:solidFill>
              </a:rPr>
              <a:t>®</a:t>
            </a:r>
            <a:r>
              <a:rPr lang="en-US" sz="2400" b="1" dirty="0">
                <a:solidFill>
                  <a:schemeClr val="tx1"/>
                </a:solidFill>
              </a:rPr>
              <a:t> Weed Control System is Continuing To Win!!</a:t>
            </a:r>
            <a:endParaRPr lang="en-US" dirty="0"/>
          </a:p>
        </p:txBody>
      </p:sp>
      <p:sp>
        <p:nvSpPr>
          <p:cNvPr id="3" name="Slide Number Placeholder 2">
            <a:extLst>
              <a:ext uri="{FF2B5EF4-FFF2-40B4-BE49-F238E27FC236}">
                <a16:creationId xmlns:a16="http://schemas.microsoft.com/office/drawing/2014/main" id="{85F51B05-C0C4-6987-C898-47E6378A1C02}"/>
              </a:ext>
            </a:extLst>
          </p:cNvPr>
          <p:cNvSpPr>
            <a:spLocks noGrp="1"/>
          </p:cNvSpPr>
          <p:nvPr>
            <p:ph type="sldNum" sz="quarter" idx="10"/>
          </p:nvPr>
        </p:nvSpPr>
        <p:spPr/>
        <p:txBody>
          <a:bodyPr/>
          <a:lstStyle/>
          <a:p>
            <a:pPr defTabSz="914377"/>
            <a:fld id="{1F36BDE1-9F69-D444-9770-E7676ED456C3}" type="slidenum">
              <a:rPr lang="en-US" smtClean="0"/>
              <a:pPr defTabSz="914377"/>
              <a:t>15</a:t>
            </a:fld>
            <a:endParaRPr lang="en-US" dirty="0"/>
          </a:p>
        </p:txBody>
      </p:sp>
      <p:sp>
        <p:nvSpPr>
          <p:cNvPr id="5" name="TextBox 4">
            <a:extLst>
              <a:ext uri="{FF2B5EF4-FFF2-40B4-BE49-F238E27FC236}">
                <a16:creationId xmlns:a16="http://schemas.microsoft.com/office/drawing/2014/main" id="{B474C86B-03CE-5AD4-6565-85A43F0020CC}"/>
              </a:ext>
            </a:extLst>
          </p:cNvPr>
          <p:cNvSpPr txBox="1"/>
          <p:nvPr/>
        </p:nvSpPr>
        <p:spPr>
          <a:xfrm>
            <a:off x="437404" y="1902082"/>
            <a:ext cx="3827720" cy="1754326"/>
          </a:xfrm>
          <a:prstGeom prst="rect">
            <a:avLst/>
          </a:prstGeom>
          <a:noFill/>
          <a:ln w="28575">
            <a:solidFill>
              <a:schemeClr val="accent2"/>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a:rPr>
              <a:t>Proven track record of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Enlist</a:t>
            </a:r>
            <a:r>
              <a:rPr kumimoji="0" lang="en-US" sz="1800" b="0" i="0" u="none" strike="noStrike" kern="1200" cap="none" spc="0" normalizeH="0" baseline="30000" noProof="0" dirty="0">
                <a:ln>
                  <a:noFill/>
                </a:ln>
                <a:solidFill>
                  <a:srgbClr val="000000"/>
                </a:solidFill>
                <a:effectLst/>
                <a:uLnTx/>
                <a:uFillTx/>
                <a:latin typeface="Arial"/>
                <a:ea typeface="ＭＳ Ｐゴシック"/>
              </a:rPr>
              <a:t>®</a:t>
            </a:r>
            <a:r>
              <a:rPr kumimoji="0" lang="en-US" sz="1800" b="0" i="0" u="none" strike="noStrike" kern="1200" cap="none" spc="0" normalizeH="0" baseline="0" noProof="0" dirty="0">
                <a:ln>
                  <a:noFill/>
                </a:ln>
                <a:solidFill>
                  <a:srgbClr val="000000"/>
                </a:solidFill>
                <a:effectLst/>
                <a:uLnTx/>
                <a:uFillTx/>
                <a:latin typeface="Arial"/>
                <a:ea typeface="ＭＳ Ｐゴシック"/>
              </a:rPr>
              <a:t> herbicides have been sprayed on more than 90 MM acres since 2017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Five consecutive years of growth for Enlist herbicides </a:t>
            </a:r>
          </a:p>
        </p:txBody>
      </p:sp>
      <p:sp>
        <p:nvSpPr>
          <p:cNvPr id="6" name="TextBox 5">
            <a:extLst>
              <a:ext uri="{FF2B5EF4-FFF2-40B4-BE49-F238E27FC236}">
                <a16:creationId xmlns:a16="http://schemas.microsoft.com/office/drawing/2014/main" id="{3042AFB1-390F-27A9-C733-71F5971D944F}"/>
              </a:ext>
            </a:extLst>
          </p:cNvPr>
          <p:cNvSpPr txBox="1"/>
          <p:nvPr/>
        </p:nvSpPr>
        <p:spPr>
          <a:xfrm>
            <a:off x="4576569" y="1902082"/>
            <a:ext cx="3582735" cy="1754326"/>
          </a:xfrm>
          <a:prstGeom prst="rect">
            <a:avLst/>
          </a:prstGeom>
          <a:noFill/>
          <a:ln w="28575">
            <a:solidFill>
              <a:schemeClr val="accent2"/>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a:rPr>
              <a:t>U.S. based Enlist One</a:t>
            </a:r>
            <a:r>
              <a:rPr kumimoji="0" lang="en-US" sz="1800" b="0" i="0" u="none" strike="noStrike" kern="1200" cap="none" spc="0" normalizeH="0" baseline="30000" noProof="0" dirty="0">
                <a:ln>
                  <a:noFill/>
                </a:ln>
                <a:solidFill>
                  <a:srgbClr val="000000"/>
                </a:solidFill>
                <a:effectLst/>
                <a:uLnTx/>
                <a:uFillTx/>
                <a:latin typeface="Arial"/>
                <a:ea typeface="ＭＳ Ｐゴシック"/>
              </a:rPr>
              <a:t>®</a:t>
            </a:r>
            <a:r>
              <a:rPr kumimoji="0" lang="en-US" sz="1800" b="1" i="0" u="none" strike="noStrike" kern="1200" cap="none" spc="0" normalizeH="0" baseline="0" noProof="0" dirty="0">
                <a:ln>
                  <a:noFill/>
                </a:ln>
                <a:solidFill>
                  <a:srgbClr val="000000"/>
                </a:solidFill>
                <a:effectLst/>
                <a:uLnTx/>
                <a:uFillTx/>
                <a:latin typeface="Arial"/>
                <a:ea typeface="ＭＳ Ｐゴシック"/>
              </a:rPr>
              <a:t> herbicide supply chain &amp; manufacturing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Confidence in robust supply for Enlist One 2023 growing season  </a:t>
            </a:r>
          </a:p>
        </p:txBody>
      </p:sp>
      <p:sp>
        <p:nvSpPr>
          <p:cNvPr id="7" name="TextBox 6">
            <a:extLst>
              <a:ext uri="{FF2B5EF4-FFF2-40B4-BE49-F238E27FC236}">
                <a16:creationId xmlns:a16="http://schemas.microsoft.com/office/drawing/2014/main" id="{3DEDF23C-0450-20A2-BDEF-5838FF4B6356}"/>
              </a:ext>
            </a:extLst>
          </p:cNvPr>
          <p:cNvSpPr txBox="1"/>
          <p:nvPr/>
        </p:nvSpPr>
        <p:spPr>
          <a:xfrm>
            <a:off x="8496884" y="1902082"/>
            <a:ext cx="3237616" cy="1477328"/>
          </a:xfrm>
          <a:prstGeom prst="rect">
            <a:avLst/>
          </a:prstGeom>
          <a:noFill/>
          <a:ln w="28575">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ＭＳ Ｐゴシック"/>
              </a:rPr>
              <a:t>Advantages over dicamba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ＭＳ Ｐゴシック"/>
              </a:rPr>
              <a:t>Near-zero volatility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ＭＳ Ｐゴシック"/>
              </a:rPr>
              <a:t>No calendar cutoff 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ＭＳ Ｐゴシック"/>
              </a:rPr>
              <a:t>Greater tank-mix flexibility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ＭＳ Ｐゴシック"/>
              </a:rPr>
              <a:t>Effective weed control</a:t>
            </a:r>
          </a:p>
        </p:txBody>
      </p:sp>
      <p:sp>
        <p:nvSpPr>
          <p:cNvPr id="8" name="TextBox 7">
            <a:extLst>
              <a:ext uri="{FF2B5EF4-FFF2-40B4-BE49-F238E27FC236}">
                <a16:creationId xmlns:a16="http://schemas.microsoft.com/office/drawing/2014/main" id="{173AF8A3-93BE-D450-475A-562183884C5D}"/>
              </a:ext>
            </a:extLst>
          </p:cNvPr>
          <p:cNvSpPr txBox="1"/>
          <p:nvPr/>
        </p:nvSpPr>
        <p:spPr>
          <a:xfrm>
            <a:off x="9434621" y="2132914"/>
            <a:ext cx="26475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sp>
        <p:nvSpPr>
          <p:cNvPr id="9" name="TextBox 8">
            <a:extLst>
              <a:ext uri="{FF2B5EF4-FFF2-40B4-BE49-F238E27FC236}">
                <a16:creationId xmlns:a16="http://schemas.microsoft.com/office/drawing/2014/main" id="{33F84B4F-9544-2F09-023F-3C4B60064548}"/>
              </a:ext>
            </a:extLst>
          </p:cNvPr>
          <p:cNvSpPr txBox="1"/>
          <p:nvPr/>
        </p:nvSpPr>
        <p:spPr>
          <a:xfrm>
            <a:off x="2545309" y="3871977"/>
            <a:ext cx="7081286" cy="1477328"/>
          </a:xfrm>
          <a:prstGeom prst="rect">
            <a:avLst/>
          </a:prstGeom>
          <a:noFill/>
          <a:ln w="28575">
            <a:solidFill>
              <a:schemeClr val="tx2"/>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a:rPr>
              <a:t>Recognize the impact on farmers in certain counties </a:t>
            </a: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Work closely with growers on alternate weed management strategies for their Enlist</a:t>
            </a:r>
            <a:r>
              <a:rPr kumimoji="0" lang="en-US" sz="1800" b="0" i="0" u="none" strike="noStrike" kern="1200" cap="none" spc="0" normalizeH="0" baseline="30000" noProof="0" dirty="0">
                <a:ln>
                  <a:noFill/>
                </a:ln>
                <a:solidFill>
                  <a:srgbClr val="000000"/>
                </a:solidFill>
                <a:effectLst/>
                <a:uLnTx/>
                <a:uFillTx/>
                <a:latin typeface="Arial"/>
                <a:ea typeface="ＭＳ Ｐゴシック"/>
              </a:rPr>
              <a:t>®</a:t>
            </a:r>
            <a:r>
              <a:rPr kumimoji="0" lang="en-US" sz="1800" b="0" i="0" u="none" strike="noStrike" kern="1200" cap="none" spc="0" normalizeH="0" baseline="0" noProof="0" dirty="0">
                <a:ln>
                  <a:noFill/>
                </a:ln>
                <a:solidFill>
                  <a:srgbClr val="000000"/>
                </a:solidFill>
                <a:effectLst/>
                <a:uLnTx/>
                <a:uFillTx/>
                <a:latin typeface="Arial"/>
                <a:ea typeface="ＭＳ Ｐゴシック"/>
              </a:rPr>
              <a:t> fields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Submitting additional data wherever feasible so that some of the geographic label restrictions may be removed </a:t>
            </a:r>
          </a:p>
        </p:txBody>
      </p:sp>
    </p:spTree>
    <p:extLst>
      <p:ext uri="{BB962C8B-B14F-4D97-AF65-F5344CB8AC3E}">
        <p14:creationId xmlns:p14="http://schemas.microsoft.com/office/powerpoint/2010/main" val="2186367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A74E6E3-BF28-4964-98C0-6526B97D3EC1}"/>
              </a:ext>
            </a:extLst>
          </p:cNvPr>
          <p:cNvSpPr>
            <a:spLocks noGrp="1"/>
          </p:cNvSpPr>
          <p:nvPr>
            <p:ph type="ctrTitle"/>
          </p:nvPr>
        </p:nvSpPr>
        <p:spPr/>
        <p:txBody>
          <a:bodyPr/>
          <a:lstStyle/>
          <a:p>
            <a:r>
              <a:rPr lang="en-US" dirty="0"/>
              <a:t>Enlist</a:t>
            </a:r>
            <a:r>
              <a:rPr lang="en-US" baseline="30000" dirty="0"/>
              <a:t>® </a:t>
            </a:r>
            <a:r>
              <a:rPr lang="en-US" dirty="0"/>
              <a:t>Ahead </a:t>
            </a:r>
            <a:br>
              <a:rPr lang="en-US" dirty="0"/>
            </a:br>
            <a:r>
              <a:rPr lang="en-US" dirty="0"/>
              <a:t>commitment to stewardship</a:t>
            </a:r>
          </a:p>
        </p:txBody>
      </p:sp>
      <p:sp>
        <p:nvSpPr>
          <p:cNvPr id="3" name="Slide Number Placeholder 2">
            <a:extLst>
              <a:ext uri="{FF2B5EF4-FFF2-40B4-BE49-F238E27FC236}">
                <a16:creationId xmlns:a16="http://schemas.microsoft.com/office/drawing/2014/main" id="{9CD52C87-657C-4919-F891-FF137C093AEC}"/>
              </a:ext>
            </a:extLst>
          </p:cNvPr>
          <p:cNvSpPr>
            <a:spLocks noGrp="1"/>
          </p:cNvSpPr>
          <p:nvPr>
            <p:ph type="sldNum" sz="quarter" idx="4294967295"/>
          </p:nvPr>
        </p:nvSpPr>
        <p:spPr>
          <a:xfrm>
            <a:off x="11506200" y="6365875"/>
            <a:ext cx="685800" cy="501650"/>
          </a:xfrm>
        </p:spPr>
        <p:txBody>
          <a:bodyPr/>
          <a:lstStyle/>
          <a:p>
            <a:pPr defTabSz="914377"/>
            <a:fld id="{1F36BDE1-9F69-D444-9770-E7676ED456C3}" type="slidenum">
              <a:rPr lang="en-US" smtClean="0"/>
              <a:pPr defTabSz="914377"/>
              <a:t>16</a:t>
            </a:fld>
            <a:endParaRPr lang="en-US" dirty="0"/>
          </a:p>
        </p:txBody>
      </p:sp>
    </p:spTree>
    <p:extLst>
      <p:ext uri="{BB962C8B-B14F-4D97-AF65-F5344CB8AC3E}">
        <p14:creationId xmlns:p14="http://schemas.microsoft.com/office/powerpoint/2010/main" val="1756287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D2127D-B151-AFD7-E8B8-A44BEBF1E3F5}"/>
              </a:ext>
            </a:extLst>
          </p:cNvPr>
          <p:cNvSpPr>
            <a:spLocks noGrp="1"/>
          </p:cNvSpPr>
          <p:nvPr>
            <p:ph type="title"/>
          </p:nvPr>
        </p:nvSpPr>
        <p:spPr/>
        <p:txBody>
          <a:bodyPr/>
          <a:lstStyle/>
          <a:p>
            <a:r>
              <a:rPr lang="en-US" dirty="0"/>
              <a:t>Enlist</a:t>
            </a:r>
            <a:r>
              <a:rPr lang="en-US" baseline="30000" dirty="0"/>
              <a:t>®</a:t>
            </a:r>
            <a:r>
              <a:rPr lang="en-US" dirty="0"/>
              <a:t> Ahead: a pillar of the system from the beginning</a:t>
            </a:r>
          </a:p>
        </p:txBody>
      </p:sp>
      <p:sp>
        <p:nvSpPr>
          <p:cNvPr id="3" name="Slide Number Placeholder 2">
            <a:extLst>
              <a:ext uri="{FF2B5EF4-FFF2-40B4-BE49-F238E27FC236}">
                <a16:creationId xmlns:a16="http://schemas.microsoft.com/office/drawing/2014/main" id="{67C5C742-1588-BF50-C696-0F144F61AAC8}"/>
              </a:ext>
            </a:extLst>
          </p:cNvPr>
          <p:cNvSpPr>
            <a:spLocks noGrp="1"/>
          </p:cNvSpPr>
          <p:nvPr>
            <p:ph type="sldNum" sz="quarter" idx="10"/>
          </p:nvPr>
        </p:nvSpPr>
        <p:spPr/>
        <p:txBody>
          <a:bodyPr/>
          <a:lstStyle/>
          <a:p>
            <a:pPr defTabSz="914377"/>
            <a:fld id="{1F36BDE1-9F69-D444-9770-E7676ED456C3}" type="slidenum">
              <a:rPr lang="en-US" smtClean="0"/>
              <a:pPr defTabSz="914377"/>
              <a:t>17</a:t>
            </a:fld>
            <a:endParaRPr lang="en-US" dirty="0"/>
          </a:p>
        </p:txBody>
      </p:sp>
      <p:sp>
        <p:nvSpPr>
          <p:cNvPr id="8" name="Content Placeholder 1">
            <a:extLst>
              <a:ext uri="{FF2B5EF4-FFF2-40B4-BE49-F238E27FC236}">
                <a16:creationId xmlns:a16="http://schemas.microsoft.com/office/drawing/2014/main" id="{8142989C-825F-6D56-CF81-0D0924C67DA1}"/>
              </a:ext>
            </a:extLst>
          </p:cNvPr>
          <p:cNvSpPr txBox="1">
            <a:spLocks/>
          </p:cNvSpPr>
          <p:nvPr/>
        </p:nvSpPr>
        <p:spPr bwMode="auto">
          <a:xfrm>
            <a:off x="5132516" y="1165803"/>
            <a:ext cx="6588430" cy="525341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182880" algn="l" rtl="0" eaLnBrk="1" fontAlgn="base" hangingPunct="1">
              <a:lnSpc>
                <a:spcPts val="2600"/>
              </a:lnSpc>
              <a:spcBef>
                <a:spcPct val="40000"/>
              </a:spcBef>
              <a:spcAft>
                <a:spcPct val="0"/>
              </a:spcAft>
              <a:buClr>
                <a:schemeClr val="tx1"/>
              </a:buClr>
              <a:buFont typeface="Arial" panose="020B0604020202020204" pitchFamily="34" charset="0"/>
              <a:buChar char="•"/>
              <a:defRPr sz="2000">
                <a:solidFill>
                  <a:schemeClr val="tx1"/>
                </a:solidFill>
                <a:latin typeface="Arial"/>
                <a:ea typeface="+mn-ea"/>
                <a:cs typeface="Arial"/>
              </a:defRPr>
            </a:lvl1pPr>
            <a:lvl2pPr marL="457200" indent="-182880" algn="l" rtl="0" eaLnBrk="1" fontAlgn="base" hangingPunct="1">
              <a:lnSpc>
                <a:spcPts val="2600"/>
              </a:lnSpc>
              <a:spcBef>
                <a:spcPts val="600"/>
              </a:spcBef>
              <a:spcAft>
                <a:spcPts val="0"/>
              </a:spcAft>
              <a:buFont typeface="Wingdings" panose="05000000000000000000" pitchFamily="2" charset="2"/>
              <a:buChar char="§"/>
              <a:defRPr sz="1800">
                <a:solidFill>
                  <a:schemeClr val="tx1"/>
                </a:solidFill>
                <a:latin typeface="Arial"/>
                <a:ea typeface="+mn-ea"/>
                <a:cs typeface="Arial"/>
              </a:defRPr>
            </a:lvl2pPr>
            <a:lvl3pPr marL="731520" indent="-182880" algn="l" rtl="0" eaLnBrk="1" fontAlgn="base" hangingPunct="1">
              <a:lnSpc>
                <a:spcPts val="2600"/>
              </a:lnSpc>
              <a:spcBef>
                <a:spcPts val="600"/>
              </a:spcBef>
              <a:spcAft>
                <a:spcPct val="0"/>
              </a:spcAft>
              <a:buFont typeface="Arial" panose="020B0604020202020204" pitchFamily="34" charset="0"/>
              <a:buChar char="−"/>
              <a:tabLst/>
              <a:defRPr sz="1600">
                <a:solidFill>
                  <a:schemeClr val="tx1"/>
                </a:solidFill>
                <a:latin typeface="Arial"/>
                <a:ea typeface="+mn-ea"/>
                <a:cs typeface="Arial"/>
              </a:defRPr>
            </a:lvl3pPr>
            <a:lvl4pPr marL="1005840" indent="-182880" algn="l" rtl="0" eaLnBrk="1" fontAlgn="base" hangingPunct="1">
              <a:lnSpc>
                <a:spcPts val="2600"/>
              </a:lnSpc>
              <a:spcBef>
                <a:spcPct val="0"/>
              </a:spcBef>
              <a:spcAft>
                <a:spcPct val="0"/>
              </a:spcAft>
              <a:buFont typeface="Arial" panose="020B0604020202020204" pitchFamily="34" charset="0"/>
              <a:buChar char="•"/>
              <a:defRPr sz="1400">
                <a:solidFill>
                  <a:schemeClr val="tx1"/>
                </a:solidFill>
                <a:latin typeface="Arial"/>
                <a:ea typeface="+mn-ea"/>
                <a:cs typeface="Arial"/>
              </a:defRPr>
            </a:lvl4pPr>
            <a:lvl5pPr marL="1280160" indent="-182880" algn="l" rtl="0" eaLnBrk="1" fontAlgn="base" hangingPunct="1">
              <a:lnSpc>
                <a:spcPts val="2600"/>
              </a:lnSpc>
              <a:spcBef>
                <a:spcPct val="0"/>
              </a:spcBef>
              <a:spcAft>
                <a:spcPct val="0"/>
              </a:spcAft>
              <a:buFont typeface="Arial" pitchFamily="34" charset="0"/>
              <a:buChar char="•"/>
              <a:defRPr sz="1200">
                <a:solidFill>
                  <a:schemeClr val="tx1"/>
                </a:solidFill>
                <a:latin typeface="Arial"/>
                <a:ea typeface="+mn-ea"/>
                <a:cs typeface="Arial"/>
              </a:defRPr>
            </a:lvl5pPr>
            <a:lvl6pPr marL="1603375" indent="-174625" algn="l" rtl="0" eaLnBrk="1" fontAlgn="base" hangingPunct="1">
              <a:spcBef>
                <a:spcPct val="0"/>
              </a:spcBef>
              <a:spcAft>
                <a:spcPct val="0"/>
              </a:spcAft>
              <a:buChar char="–"/>
              <a:defRPr sz="1400">
                <a:solidFill>
                  <a:schemeClr val="tx1"/>
                </a:solidFill>
                <a:latin typeface="+mn-lt"/>
                <a:ea typeface="+mn-ea"/>
              </a:defRPr>
            </a:lvl6pPr>
            <a:lvl7pPr marL="2060575" indent="-174625" algn="l" rtl="0" eaLnBrk="1" fontAlgn="base" hangingPunct="1">
              <a:spcBef>
                <a:spcPct val="0"/>
              </a:spcBef>
              <a:spcAft>
                <a:spcPct val="0"/>
              </a:spcAft>
              <a:buChar char="–"/>
              <a:defRPr sz="1400">
                <a:solidFill>
                  <a:schemeClr val="tx1"/>
                </a:solidFill>
                <a:latin typeface="+mn-lt"/>
                <a:ea typeface="+mn-ea"/>
              </a:defRPr>
            </a:lvl7pPr>
            <a:lvl8pPr marL="2517775" indent="-174625" algn="l" rtl="0" eaLnBrk="1" fontAlgn="base" hangingPunct="1">
              <a:spcBef>
                <a:spcPct val="0"/>
              </a:spcBef>
              <a:spcAft>
                <a:spcPct val="0"/>
              </a:spcAft>
              <a:buChar char="–"/>
              <a:defRPr sz="1400">
                <a:solidFill>
                  <a:schemeClr val="tx1"/>
                </a:solidFill>
                <a:latin typeface="+mn-lt"/>
                <a:ea typeface="+mn-ea"/>
              </a:defRPr>
            </a:lvl8pPr>
            <a:lvl9pPr marL="2974975" indent="-174625" algn="l" rtl="0" eaLnBrk="1" fontAlgn="base" hangingPunct="1">
              <a:spcBef>
                <a:spcPct val="0"/>
              </a:spcBef>
              <a:spcAft>
                <a:spcPct val="0"/>
              </a:spcAft>
              <a:buChar char="–"/>
              <a:defRPr sz="1400">
                <a:solidFill>
                  <a:schemeClr val="tx1"/>
                </a:solidFill>
                <a:latin typeface="+mn-lt"/>
                <a:ea typeface="+mn-ea"/>
              </a:defRPr>
            </a:lvl9pPr>
          </a:lstStyle>
          <a:p>
            <a:pPr marL="0" marR="0" lvl="0" indent="182880" algn="l" defTabSz="914400" rtl="0" eaLnBrk="1" fontAlgn="base" latinLnBrk="0" hangingPunct="1">
              <a:lnSpc>
                <a:spcPct val="100000"/>
              </a:lnSpc>
              <a:spcBef>
                <a:spcPts val="0"/>
              </a:spcBef>
              <a:spcAft>
                <a:spcPct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Launched in 2012, Enlist</a:t>
            </a:r>
            <a:r>
              <a:rPr kumimoji="0" lang="en-US" sz="2000" b="0" i="0" u="none" strike="noStrike" kern="0" cap="none" spc="0" normalizeH="0" baseline="30000" noProof="0" dirty="0">
                <a:ln>
                  <a:noFill/>
                </a:ln>
                <a:solidFill>
                  <a:srgbClr val="000000"/>
                </a:solidFill>
                <a:effectLst/>
                <a:uLnTx/>
                <a:uFillTx/>
                <a:latin typeface="Arial"/>
                <a:ea typeface="ＭＳ Ｐゴシック"/>
                <a:cs typeface="Arial"/>
              </a:rPr>
              <a:t>®</a:t>
            </a: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 Ahead focuses on weed </a:t>
            </a:r>
          </a:p>
          <a:p>
            <a:pPr marR="0" lvl="0" indent="0" algn="l" defTabSz="914400" rtl="0" eaLnBrk="1" fontAlgn="base" latinLnBrk="0" hangingPunct="1">
              <a:lnSpc>
                <a:spcPct val="100000"/>
              </a:lnSpc>
              <a:spcBef>
                <a:spcPts val="0"/>
              </a:spcBef>
              <a:spcAft>
                <a:spcPct val="0"/>
              </a:spcAft>
              <a:buClr>
                <a:srgbClr val="000000"/>
              </a:buClr>
              <a:buSzTx/>
              <a:buNone/>
              <a:tabLst/>
              <a:defRPr/>
            </a:pPr>
            <a:r>
              <a:rPr lang="en-US" kern="0" dirty="0">
                <a:solidFill>
                  <a:srgbClr val="000000"/>
                </a:solidFill>
                <a:ea typeface="ＭＳ Ｐゴシック"/>
              </a:rPr>
              <a:t>   </a:t>
            </a: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resistance management and effective, on-target </a:t>
            </a:r>
          </a:p>
          <a:p>
            <a:pPr marR="0" lvl="0" indent="0" algn="l" defTabSz="914400" rtl="0" eaLnBrk="1" fontAlgn="base" latinLnBrk="0" hangingPunct="1">
              <a:lnSpc>
                <a:spcPct val="100000"/>
              </a:lnSpc>
              <a:spcBef>
                <a:spcPts val="0"/>
              </a:spcBef>
              <a:spcAft>
                <a:spcPct val="0"/>
              </a:spcAft>
              <a:buClr>
                <a:srgbClr val="000000"/>
              </a:buClr>
              <a:buSzTx/>
              <a:buNone/>
              <a:tabLst/>
              <a:defRPr/>
            </a:pPr>
            <a:r>
              <a:rPr lang="en-US" kern="0" dirty="0">
                <a:solidFill>
                  <a:srgbClr val="000000"/>
                </a:solidFill>
                <a:ea typeface="ＭＳ Ｐゴシック"/>
              </a:rPr>
              <a:t>   </a:t>
            </a: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herbicide sprays</a:t>
            </a:r>
          </a:p>
          <a:p>
            <a:pPr marL="0" marR="0" lvl="0" indent="182880" algn="l" defTabSz="914400" rtl="0" eaLnBrk="1" fontAlgn="base" latinLnBrk="0" hangingPunct="1">
              <a:lnSpc>
                <a:spcPts val="2600"/>
              </a:lnSpc>
              <a:spcBef>
                <a:spcPct val="40000"/>
              </a:spcBef>
              <a:spcAft>
                <a:spcPct val="0"/>
              </a:spcAft>
              <a:buClr>
                <a:srgbClr val="000000"/>
              </a:buClr>
              <a:buSzTx/>
              <a:buFont typeface="Arial" panose="020B0604020202020204" pitchFamily="34" charset="0"/>
              <a:buChar char="•"/>
              <a:tabLst/>
              <a:defRPr/>
            </a:pPr>
            <a:r>
              <a:rPr lang="en-US" kern="0" dirty="0">
                <a:solidFill>
                  <a:srgbClr val="000000"/>
                </a:solidFill>
                <a:ea typeface="ＭＳ Ｐゴシック"/>
              </a:rPr>
              <a:t>In 2022, our Enlist Field Specialist team                                              </a:t>
            </a:r>
          </a:p>
          <a:p>
            <a:pPr marR="0" lvl="0" indent="0" algn="l" defTabSz="914400" rtl="0" eaLnBrk="1" fontAlgn="base" latinLnBrk="0" hangingPunct="1">
              <a:lnSpc>
                <a:spcPct val="100000"/>
              </a:lnSpc>
              <a:spcBef>
                <a:spcPts val="0"/>
              </a:spcBef>
              <a:spcAft>
                <a:spcPts val="600"/>
              </a:spcAft>
              <a:buClr>
                <a:srgbClr val="000000"/>
              </a:buClr>
              <a:buSzTx/>
              <a:buNone/>
              <a:tabLst/>
              <a:defRPr/>
            </a:pPr>
            <a:r>
              <a:rPr lang="en-US" kern="0" dirty="0">
                <a:solidFill>
                  <a:srgbClr val="000000"/>
                </a:solidFill>
                <a:ea typeface="ＭＳ Ｐゴシック"/>
              </a:rPr>
              <a:t>   trained 18,000+ people</a:t>
            </a:r>
          </a:p>
          <a:p>
            <a:pPr marL="0" marR="0" lvl="0" indent="182880" algn="l" defTabSz="914400" rtl="0" eaLnBrk="1" fontAlgn="base" latinLnBrk="0" hangingPunct="1">
              <a:lnSpc>
                <a:spcPct val="100000"/>
              </a:lnSpc>
              <a:spcBef>
                <a:spcPts val="0"/>
              </a:spcBef>
              <a:spcAft>
                <a:spcPct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Since 2017, </a:t>
            </a:r>
            <a:r>
              <a:rPr lang="en-US" kern="0" dirty="0">
                <a:solidFill>
                  <a:srgbClr val="000000"/>
                </a:solidFill>
                <a:ea typeface="ＭＳ Ｐゴシック"/>
              </a:rPr>
              <a:t>76,000</a:t>
            </a: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 people have received training on  </a:t>
            </a:r>
          </a:p>
          <a:p>
            <a:pPr marR="0" lvl="0" indent="0" algn="l" defTabSz="914400" rtl="0" eaLnBrk="1" fontAlgn="base" latinLnBrk="0" hangingPunct="1">
              <a:lnSpc>
                <a:spcPct val="100000"/>
              </a:lnSpc>
              <a:spcBef>
                <a:spcPts val="0"/>
              </a:spcBef>
              <a:spcAft>
                <a:spcPct val="0"/>
              </a:spcAft>
              <a:buClr>
                <a:srgbClr val="000000"/>
              </a:buClr>
              <a:buSzTx/>
              <a:buNone/>
              <a:tabLst/>
              <a:defRPr/>
            </a:pPr>
            <a:r>
              <a:rPr lang="en-US" kern="0" dirty="0">
                <a:solidFill>
                  <a:srgbClr val="000000"/>
                </a:solidFill>
                <a:ea typeface="ＭＳ Ｐゴシック"/>
              </a:rPr>
              <a:t>   </a:t>
            </a: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Enlist by classroom, in-field, online and webinar training</a:t>
            </a:r>
          </a:p>
          <a:p>
            <a:pPr marL="0" marR="0" lvl="0" indent="182880" algn="l" defTabSz="914400" rtl="0" eaLnBrk="1" fontAlgn="base" latinLnBrk="0" hangingPunct="1">
              <a:lnSpc>
                <a:spcPts val="2600"/>
              </a:lnSpc>
              <a:spcBef>
                <a:spcPct val="40000"/>
              </a:spcBef>
              <a:spcAft>
                <a:spcPct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Key educational assets:</a:t>
            </a:r>
          </a:p>
          <a:p>
            <a:pPr marL="457200" marR="0" lvl="1" indent="-182880" algn="l" defTabSz="914400" rtl="0" eaLnBrk="1" fontAlgn="base" latinLnBrk="0" hangingPunct="1">
              <a:lnSpc>
                <a:spcPts val="2600"/>
              </a:lnSpc>
              <a:spcBef>
                <a:spcPts val="60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a:cs typeface="Arial"/>
              </a:rPr>
              <a:t>Enlist Field Specialist team</a:t>
            </a:r>
          </a:p>
          <a:p>
            <a:pPr marL="457200" marR="0" lvl="1" indent="-182880" algn="l" defTabSz="914400" rtl="0" eaLnBrk="1" fontAlgn="base" latinLnBrk="0" hangingPunct="1">
              <a:lnSpc>
                <a:spcPts val="2600"/>
              </a:lnSpc>
              <a:spcBef>
                <a:spcPts val="60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a:cs typeface="Arial"/>
              </a:rPr>
              <a:t>Enlist Product Use Guide and Application Guide</a:t>
            </a:r>
          </a:p>
          <a:p>
            <a:pPr marL="457200" marR="0" lvl="1" indent="-182880" algn="l" defTabSz="914400" rtl="0" eaLnBrk="1" fontAlgn="base" latinLnBrk="0" hangingPunct="1">
              <a:lnSpc>
                <a:spcPts val="2600"/>
              </a:lnSpc>
              <a:spcBef>
                <a:spcPts val="60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a:cs typeface="Arial"/>
              </a:rPr>
              <a:t>Enlist Ahead online training on Enlist.com	</a:t>
            </a:r>
          </a:p>
          <a:p>
            <a:pPr marL="457200" marR="0" lvl="1" indent="-182880" algn="l" defTabSz="914400" rtl="0" eaLnBrk="1" fontAlgn="base" latinLnBrk="0" hangingPunct="1">
              <a:lnSpc>
                <a:spcPts val="2600"/>
              </a:lnSpc>
              <a:spcBef>
                <a:spcPts val="600"/>
              </a:spcBef>
              <a:spcAft>
                <a:spcPts val="0"/>
              </a:spcAft>
              <a:buClrTx/>
              <a:buSzTx/>
              <a:buFont typeface="Wingdings" panose="05000000000000000000" pitchFamily="2" charset="2"/>
              <a:buChar char="§"/>
              <a:tabLst/>
              <a:defRPr/>
            </a:pPr>
            <a:r>
              <a:rPr lang="en-US" kern="0" dirty="0">
                <a:solidFill>
                  <a:srgbClr val="000000"/>
                </a:solidFill>
                <a:ea typeface="ＭＳ Ｐゴシック"/>
              </a:rPr>
              <a:t>Enlist Ahead Webinar Series</a:t>
            </a:r>
          </a:p>
          <a:p>
            <a:pPr marL="0" marR="0" lvl="0" indent="182880" algn="l" defTabSz="914400" rtl="0" eaLnBrk="1" fontAlgn="base" latinLnBrk="0" hangingPunct="1">
              <a:lnSpc>
                <a:spcPts val="2600"/>
              </a:lnSpc>
              <a:spcBef>
                <a:spcPct val="40000"/>
              </a:spcBef>
              <a:spcAft>
                <a:spcPct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Watch our Enlist Ahead </a:t>
            </a:r>
            <a:r>
              <a:rPr kumimoji="0" lang="en-US" sz="2000" b="0" i="0" u="none" strike="noStrike" kern="0" cap="none" spc="0" normalizeH="0" baseline="0" noProof="0" dirty="0">
                <a:ln>
                  <a:noFill/>
                </a:ln>
                <a:solidFill>
                  <a:srgbClr val="000000"/>
                </a:solidFill>
                <a:effectLst/>
                <a:uLnTx/>
                <a:uFillTx/>
                <a:latin typeface="Arial"/>
                <a:ea typeface="ＭＳ Ｐゴシック"/>
                <a:cs typeface="Arial"/>
                <a:hlinkClick r:id="rId2"/>
              </a:rPr>
              <a:t>Tech Center Tour</a:t>
            </a:r>
            <a:endParaRPr kumimoji="0" lang="en-US" sz="2000" b="0" i="0" u="none" strike="noStrike" kern="0" cap="none" spc="0" normalizeH="0" baseline="0" noProof="0" dirty="0">
              <a:ln>
                <a:noFill/>
              </a:ln>
              <a:solidFill>
                <a:srgbClr val="000000"/>
              </a:solidFill>
              <a:effectLst/>
              <a:uLnTx/>
              <a:uFillTx/>
              <a:latin typeface="Arial"/>
              <a:ea typeface="ＭＳ Ｐゴシック"/>
              <a:cs typeface="Arial"/>
            </a:endParaRPr>
          </a:p>
        </p:txBody>
      </p:sp>
      <p:pic>
        <p:nvPicPr>
          <p:cNvPr id="9" name="Picture 8">
            <a:extLst>
              <a:ext uri="{FF2B5EF4-FFF2-40B4-BE49-F238E27FC236}">
                <a16:creationId xmlns:a16="http://schemas.microsoft.com/office/drawing/2014/main" id="{70D9C7C2-0EDF-EEA1-09CF-8E34DE3D5380}"/>
              </a:ext>
            </a:extLst>
          </p:cNvPr>
          <p:cNvPicPr>
            <a:picLocks noChangeAspect="1"/>
          </p:cNvPicPr>
          <p:nvPr/>
        </p:nvPicPr>
        <p:blipFill rotWithShape="1">
          <a:blip r:embed="rId3"/>
          <a:srcRect l="4694" r="1896"/>
          <a:stretch/>
        </p:blipFill>
        <p:spPr>
          <a:xfrm>
            <a:off x="394180" y="3164172"/>
            <a:ext cx="4434626" cy="2649173"/>
          </a:xfrm>
          <a:prstGeom prst="rect">
            <a:avLst/>
          </a:prstGeom>
          <a:ln>
            <a:solidFill>
              <a:schemeClr val="tx1"/>
            </a:solidFill>
          </a:ln>
        </p:spPr>
      </p:pic>
      <p:pic>
        <p:nvPicPr>
          <p:cNvPr id="10" name="Picture 9" descr="Logo&#10;&#10;Description automatically generated">
            <a:extLst>
              <a:ext uri="{FF2B5EF4-FFF2-40B4-BE49-F238E27FC236}">
                <a16:creationId xmlns:a16="http://schemas.microsoft.com/office/drawing/2014/main" id="{38952DB1-D362-1A68-D13B-BFC0DF13C3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8" y="1165803"/>
            <a:ext cx="2837594" cy="1714559"/>
          </a:xfrm>
          <a:prstGeom prst="rect">
            <a:avLst/>
          </a:prstGeom>
        </p:spPr>
      </p:pic>
    </p:spTree>
    <p:extLst>
      <p:ext uri="{BB962C8B-B14F-4D97-AF65-F5344CB8AC3E}">
        <p14:creationId xmlns:p14="http://schemas.microsoft.com/office/powerpoint/2010/main" val="3437827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0E621-F1D2-4450-5CC9-EE065B5BE377}"/>
              </a:ext>
            </a:extLst>
          </p:cNvPr>
          <p:cNvSpPr>
            <a:spLocks noGrp="1"/>
          </p:cNvSpPr>
          <p:nvPr>
            <p:ph type="title"/>
          </p:nvPr>
        </p:nvSpPr>
        <p:spPr/>
        <p:txBody>
          <a:bodyPr/>
          <a:lstStyle/>
          <a:p>
            <a:r>
              <a:rPr lang="en-US" dirty="0"/>
              <a:t>Trait Longevity through Sound Education</a:t>
            </a:r>
          </a:p>
        </p:txBody>
      </p:sp>
      <p:sp>
        <p:nvSpPr>
          <p:cNvPr id="3" name="Slide Number Placeholder 2">
            <a:extLst>
              <a:ext uri="{FF2B5EF4-FFF2-40B4-BE49-F238E27FC236}">
                <a16:creationId xmlns:a16="http://schemas.microsoft.com/office/drawing/2014/main" id="{6E207361-9A27-263C-DC91-09E0777682F5}"/>
              </a:ext>
            </a:extLst>
          </p:cNvPr>
          <p:cNvSpPr>
            <a:spLocks noGrp="1"/>
          </p:cNvSpPr>
          <p:nvPr>
            <p:ph type="sldNum" sz="quarter" idx="10"/>
          </p:nvPr>
        </p:nvSpPr>
        <p:spPr/>
        <p:txBody>
          <a:bodyPr/>
          <a:lstStyle/>
          <a:p>
            <a:pPr defTabSz="914377"/>
            <a:fld id="{1F36BDE1-9F69-D444-9770-E7676ED456C3}" type="slidenum">
              <a:rPr lang="en-US" smtClean="0"/>
              <a:pPr defTabSz="914377"/>
              <a:t>18</a:t>
            </a:fld>
            <a:endParaRPr lang="en-US" dirty="0"/>
          </a:p>
        </p:txBody>
      </p:sp>
      <p:sp>
        <p:nvSpPr>
          <p:cNvPr id="5" name="Content Placeholder 1">
            <a:extLst>
              <a:ext uri="{FF2B5EF4-FFF2-40B4-BE49-F238E27FC236}">
                <a16:creationId xmlns:a16="http://schemas.microsoft.com/office/drawing/2014/main" id="{698A6105-06DC-1306-6853-C6F0BD6C78B9}"/>
              </a:ext>
            </a:extLst>
          </p:cNvPr>
          <p:cNvSpPr>
            <a:spLocks noGrp="1"/>
          </p:cNvSpPr>
          <p:nvPr>
            <p:ph idx="1"/>
          </p:nvPr>
        </p:nvSpPr>
        <p:spPr>
          <a:xfrm>
            <a:off x="335666" y="1200752"/>
            <a:ext cx="6695588" cy="2114815"/>
          </a:xfrm>
        </p:spPr>
        <p:txBody>
          <a:bodyPr/>
          <a:lstStyle/>
          <a:p>
            <a:pPr lvl="1"/>
            <a:r>
              <a:rPr lang="en-US" sz="2000" dirty="0"/>
              <a:t>7,000</a:t>
            </a:r>
            <a:r>
              <a:rPr lang="en-US" sz="2000" dirty="0">
                <a:solidFill>
                  <a:srgbClr val="FF0000"/>
                </a:solidFill>
              </a:rPr>
              <a:t> </a:t>
            </a:r>
            <a:r>
              <a:rPr lang="en-US" sz="2000" dirty="0"/>
              <a:t>people through online and webinar training </a:t>
            </a:r>
          </a:p>
          <a:p>
            <a:pPr lvl="1">
              <a:lnSpc>
                <a:spcPct val="100000"/>
              </a:lnSpc>
              <a:spcBef>
                <a:spcPts val="0"/>
              </a:spcBef>
            </a:pPr>
            <a:r>
              <a:rPr lang="en-US" sz="2000" dirty="0"/>
              <a:t>Field Specialist team engagement :</a:t>
            </a:r>
          </a:p>
          <a:p>
            <a:pPr marL="274320" lvl="1" indent="0">
              <a:lnSpc>
                <a:spcPct val="100000"/>
              </a:lnSpc>
              <a:spcBef>
                <a:spcPts val="0"/>
              </a:spcBef>
              <a:buNone/>
            </a:pPr>
            <a:r>
              <a:rPr lang="en-US" sz="2000" dirty="0"/>
              <a:t>    - 240 demo plots/meetings</a:t>
            </a:r>
          </a:p>
          <a:p>
            <a:pPr marL="274320" lvl="1" indent="0">
              <a:lnSpc>
                <a:spcPct val="100000"/>
              </a:lnSpc>
              <a:spcBef>
                <a:spcPts val="0"/>
              </a:spcBef>
              <a:buNone/>
            </a:pPr>
            <a:r>
              <a:rPr lang="en-US" sz="2000" dirty="0"/>
              <a:t>    - 9,500+ in attendance</a:t>
            </a:r>
          </a:p>
          <a:p>
            <a:pPr marL="274320" lvl="1" indent="0">
              <a:buNone/>
            </a:pPr>
            <a:endParaRPr lang="en-US" dirty="0"/>
          </a:p>
        </p:txBody>
      </p:sp>
      <p:pic>
        <p:nvPicPr>
          <p:cNvPr id="6" name="Picture 5">
            <a:extLst>
              <a:ext uri="{FF2B5EF4-FFF2-40B4-BE49-F238E27FC236}">
                <a16:creationId xmlns:a16="http://schemas.microsoft.com/office/drawing/2014/main" id="{F553A637-8C47-00AF-ED5C-5EF96A7906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96253" y="1200752"/>
            <a:ext cx="4887622" cy="4313357"/>
          </a:xfrm>
          <a:prstGeom prst="rect">
            <a:avLst/>
          </a:prstGeom>
          <a:ln>
            <a:solidFill>
              <a:schemeClr val="tx1"/>
            </a:solidFill>
          </a:ln>
        </p:spPr>
      </p:pic>
      <p:sp>
        <p:nvSpPr>
          <p:cNvPr id="7" name="TextBox 6">
            <a:extLst>
              <a:ext uri="{FF2B5EF4-FFF2-40B4-BE49-F238E27FC236}">
                <a16:creationId xmlns:a16="http://schemas.microsoft.com/office/drawing/2014/main" id="{4A636590-ACAB-E429-AC18-CD3AB2901660}"/>
              </a:ext>
            </a:extLst>
          </p:cNvPr>
          <p:cNvSpPr txBox="1"/>
          <p:nvPr/>
        </p:nvSpPr>
        <p:spPr>
          <a:xfrm>
            <a:off x="335666" y="2960615"/>
            <a:ext cx="6111316" cy="1631216"/>
          </a:xfrm>
          <a:prstGeom prst="rect">
            <a:avLst/>
          </a:prstGeom>
          <a:noFill/>
        </p:spPr>
        <p:txBody>
          <a:bodyPr wrap="square" rtlCol="0">
            <a:spAutoFit/>
          </a:bodyPr>
          <a:lstStyle/>
          <a:p>
            <a:pPr indent="0">
              <a:buNone/>
            </a:pPr>
            <a:r>
              <a:rPr lang="en-US" sz="2000" dirty="0"/>
              <a:t>From day</a:t>
            </a:r>
            <a:r>
              <a:rPr lang="en-US" sz="2000" dirty="0">
                <a:solidFill>
                  <a:srgbClr val="00778B"/>
                </a:solidFill>
              </a:rPr>
              <a:t> </a:t>
            </a:r>
            <a:r>
              <a:rPr lang="en-US" sz="2000" b="1" u="sng" dirty="0">
                <a:solidFill>
                  <a:srgbClr val="00778B"/>
                </a:solidFill>
              </a:rPr>
              <a:t>ONE</a:t>
            </a:r>
            <a:r>
              <a:rPr lang="en-US" sz="2000" dirty="0">
                <a:solidFill>
                  <a:srgbClr val="00778B"/>
                </a:solidFill>
              </a:rPr>
              <a:t> </a:t>
            </a:r>
            <a:r>
              <a:rPr lang="en-US" sz="2000" dirty="0"/>
              <a:t>we have stuck to facts, sound science, educational outreach and delivered on expectations. </a:t>
            </a:r>
          </a:p>
          <a:p>
            <a:pPr indent="0">
              <a:buNone/>
            </a:pPr>
            <a:endParaRPr lang="en-US" sz="2000" dirty="0"/>
          </a:p>
          <a:p>
            <a:pPr indent="0">
              <a:buNone/>
            </a:pPr>
            <a:r>
              <a:rPr lang="en-US" sz="2000" b="1" dirty="0">
                <a:solidFill>
                  <a:schemeClr val="accent1"/>
                </a:solidFill>
              </a:rPr>
              <a:t>This </a:t>
            </a:r>
            <a:r>
              <a:rPr lang="en-US" sz="2000" b="1" u="sng" dirty="0">
                <a:solidFill>
                  <a:schemeClr val="accent1"/>
                </a:solidFill>
              </a:rPr>
              <a:t>Straight Up Approach </a:t>
            </a:r>
            <a:r>
              <a:rPr lang="en-US" sz="2000" b="1" dirty="0">
                <a:solidFill>
                  <a:schemeClr val="accent1"/>
                </a:solidFill>
              </a:rPr>
              <a:t>is still true today!!</a:t>
            </a:r>
          </a:p>
        </p:txBody>
      </p:sp>
    </p:spTree>
    <p:extLst>
      <p:ext uri="{BB962C8B-B14F-4D97-AF65-F5344CB8AC3E}">
        <p14:creationId xmlns:p14="http://schemas.microsoft.com/office/powerpoint/2010/main" val="2422530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36638-37A3-4269-5584-21B1FAFAD790}"/>
              </a:ext>
            </a:extLst>
          </p:cNvPr>
          <p:cNvSpPr>
            <a:spLocks noGrp="1"/>
          </p:cNvSpPr>
          <p:nvPr>
            <p:ph type="title"/>
          </p:nvPr>
        </p:nvSpPr>
        <p:spPr/>
        <p:txBody>
          <a:bodyPr/>
          <a:lstStyle/>
          <a:p>
            <a:r>
              <a:rPr lang="en-US" dirty="0"/>
              <a:t>Authorized 2,4-D herbicide for use with </a:t>
            </a:r>
            <a:r>
              <a:rPr lang="en-US" b="1" dirty="0"/>
              <a:t> Enlist</a:t>
            </a:r>
            <a:r>
              <a:rPr lang="en-US" baseline="30000" dirty="0"/>
              <a:t>®</a:t>
            </a:r>
            <a:r>
              <a:rPr lang="en-US" b="1" dirty="0"/>
              <a:t> crops</a:t>
            </a:r>
            <a:endParaRPr lang="en-US" dirty="0"/>
          </a:p>
        </p:txBody>
      </p:sp>
      <p:sp>
        <p:nvSpPr>
          <p:cNvPr id="3" name="Slide Number Placeholder 2">
            <a:extLst>
              <a:ext uri="{FF2B5EF4-FFF2-40B4-BE49-F238E27FC236}">
                <a16:creationId xmlns:a16="http://schemas.microsoft.com/office/drawing/2014/main" id="{7CEE29C6-7FFB-CBA9-8200-BB87F6A9A9FC}"/>
              </a:ext>
            </a:extLst>
          </p:cNvPr>
          <p:cNvSpPr>
            <a:spLocks noGrp="1"/>
          </p:cNvSpPr>
          <p:nvPr>
            <p:ph type="sldNum" sz="quarter" idx="10"/>
          </p:nvPr>
        </p:nvSpPr>
        <p:spPr/>
        <p:txBody>
          <a:bodyPr/>
          <a:lstStyle/>
          <a:p>
            <a:pPr defTabSz="914377"/>
            <a:fld id="{1F36BDE1-9F69-D444-9770-E7676ED456C3}" type="slidenum">
              <a:rPr lang="en-US" smtClean="0"/>
              <a:pPr defTabSz="914377"/>
              <a:t>19</a:t>
            </a:fld>
            <a:endParaRPr lang="en-US" dirty="0"/>
          </a:p>
        </p:txBody>
      </p:sp>
      <p:pic>
        <p:nvPicPr>
          <p:cNvPr id="5" name="Picture 2" descr="C:\Users\u547846\AppData\Local\Microsoft\Windows\Temporary Internet Files\Content.Outlook\BCJ2IJFH\20150430_164756.jpg">
            <a:extLst>
              <a:ext uri="{FF2B5EF4-FFF2-40B4-BE49-F238E27FC236}">
                <a16:creationId xmlns:a16="http://schemas.microsoft.com/office/drawing/2014/main" id="{29DF986A-5F39-2986-A4A2-C2A5BA5A1D7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90694" y="1330690"/>
            <a:ext cx="4276844" cy="3929009"/>
          </a:xfrm>
          <a:prstGeom prst="rect">
            <a:avLst/>
          </a:prstGeom>
          <a:ln>
            <a:solidFill>
              <a:schemeClr val="tx2"/>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693CB8-8DD0-66B5-F9BB-E08553E4FBA4}"/>
              </a:ext>
            </a:extLst>
          </p:cNvPr>
          <p:cNvSpPr txBox="1"/>
          <p:nvPr/>
        </p:nvSpPr>
        <p:spPr>
          <a:xfrm>
            <a:off x="870233" y="5387869"/>
            <a:ext cx="2733520" cy="461665"/>
          </a:xfrm>
          <a:prstGeom prst="rect">
            <a:avLst/>
          </a:prstGeom>
          <a:noFill/>
        </p:spPr>
        <p:txBody>
          <a:bodyPr wrap="square" rtlCol="0">
            <a:spAutoFit/>
          </a:bodyPr>
          <a:lstStyle/>
          <a:p>
            <a:pPr algn="ctr"/>
            <a:r>
              <a:rPr lang="en-US" sz="1200" dirty="0">
                <a:solidFill>
                  <a:srgbClr val="2A2D34"/>
                </a:solidFill>
                <a:latin typeface="Arial" panose="020B0604020202020204" pitchFamily="34" charset="0"/>
                <a:cs typeface="Arial" panose="020B0604020202020204" pitchFamily="34" charset="0"/>
              </a:rPr>
              <a:t>First pallet of Enlist Duo</a:t>
            </a:r>
            <a:r>
              <a:rPr lang="en-US" sz="1200" baseline="30000" dirty="0">
                <a:solidFill>
                  <a:srgbClr val="2A2D34"/>
                </a:solidFill>
                <a:latin typeface="Arial" panose="020B0604020202020204" pitchFamily="34" charset="0"/>
                <a:cs typeface="Arial" panose="020B0604020202020204" pitchFamily="34" charset="0"/>
              </a:rPr>
              <a:t>®</a:t>
            </a:r>
            <a:r>
              <a:rPr lang="en-US" sz="1200" dirty="0">
                <a:solidFill>
                  <a:srgbClr val="2A2D34"/>
                </a:solidFill>
                <a:latin typeface="Arial" panose="020B0604020202020204" pitchFamily="34" charset="0"/>
                <a:cs typeface="Arial" panose="020B0604020202020204" pitchFamily="34" charset="0"/>
              </a:rPr>
              <a:t> herbicide sold in the U.S. in 2015</a:t>
            </a:r>
          </a:p>
        </p:txBody>
      </p:sp>
      <p:sp>
        <p:nvSpPr>
          <p:cNvPr id="7" name="Text Placeholder 3">
            <a:extLst>
              <a:ext uri="{FF2B5EF4-FFF2-40B4-BE49-F238E27FC236}">
                <a16:creationId xmlns:a16="http://schemas.microsoft.com/office/drawing/2014/main" id="{E98AC4A6-50DF-79A5-FCA6-7ABD7BB13126}"/>
              </a:ext>
            </a:extLst>
          </p:cNvPr>
          <p:cNvSpPr txBox="1">
            <a:spLocks/>
          </p:cNvSpPr>
          <p:nvPr/>
        </p:nvSpPr>
        <p:spPr>
          <a:xfrm>
            <a:off x="4460118" y="1862532"/>
            <a:ext cx="7050688" cy="3864942"/>
          </a:xfrm>
          <a:prstGeom prst="rect">
            <a:avLst/>
          </a:prstGeom>
          <a:solidFill>
            <a:schemeClr val="accent1"/>
          </a:solidFill>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Arial" panose="020B0604020202020204" pitchFamily="34" charset="0"/>
                <a:ea typeface="Open Sans"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lumMod val="65000"/>
                    <a:lumOff val="35000"/>
                  </a:schemeClr>
                </a:solidFill>
                <a:latin typeface="Arial" panose="020B0604020202020204" pitchFamily="34" charset="0"/>
                <a:ea typeface="Open Sans"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Arial" panose="020B0604020202020204" pitchFamily="34" charset="0"/>
                <a:ea typeface="Open Sans"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Arial" panose="020B0604020202020204" pitchFamily="34" charset="0"/>
                <a:ea typeface="Open Sans"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Arial" panose="020B0604020202020204" pitchFamily="34" charset="0"/>
                <a:ea typeface="Open Sans"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1" dirty="0">
                <a:solidFill>
                  <a:schemeClr val="bg2"/>
                </a:solidFill>
              </a:rPr>
              <a:t>Enlist One</a:t>
            </a:r>
            <a:r>
              <a:rPr lang="en-US" sz="2400" b="1" baseline="30000" dirty="0">
                <a:solidFill>
                  <a:schemeClr val="bg2"/>
                </a:solidFill>
              </a:rPr>
              <a:t>®</a:t>
            </a:r>
            <a:r>
              <a:rPr lang="en-US" sz="2400" b="1" dirty="0">
                <a:solidFill>
                  <a:schemeClr val="bg2"/>
                </a:solidFill>
              </a:rPr>
              <a:t> and Enlist Duo</a:t>
            </a:r>
            <a:r>
              <a:rPr lang="en-US" sz="2400" b="1" baseline="30000" dirty="0">
                <a:solidFill>
                  <a:schemeClr val="bg2"/>
                </a:solidFill>
              </a:rPr>
              <a:t>®</a:t>
            </a:r>
            <a:r>
              <a:rPr lang="en-US" sz="2400" b="1" dirty="0">
                <a:solidFill>
                  <a:schemeClr val="bg2"/>
                </a:solidFill>
              </a:rPr>
              <a:t> herbicides with Colex-D</a:t>
            </a:r>
            <a:r>
              <a:rPr lang="en-US" sz="2400" b="1" baseline="30000" dirty="0">
                <a:solidFill>
                  <a:schemeClr val="bg2"/>
                </a:solidFill>
              </a:rPr>
              <a:t>®</a:t>
            </a:r>
            <a:r>
              <a:rPr lang="en-US" sz="2400" b="1" dirty="0">
                <a:solidFill>
                  <a:schemeClr val="bg2"/>
                </a:solidFill>
              </a:rPr>
              <a:t> technology are the only 2,4-D herbicides labeled for preemergence and postemergence use with Enlist crops</a:t>
            </a:r>
            <a:r>
              <a:rPr lang="en-US" sz="2400" dirty="0">
                <a:solidFill>
                  <a:schemeClr val="bg2"/>
                </a:solidFill>
              </a:rPr>
              <a:t>.</a:t>
            </a:r>
          </a:p>
          <a:p>
            <a:r>
              <a:rPr lang="en-US" sz="2400" dirty="0">
                <a:solidFill>
                  <a:schemeClr val="bg2"/>
                </a:solidFill>
              </a:rPr>
              <a:t>The smart choice for in-crop use, with the benefits of reduced drift potential and near-zero volatility.</a:t>
            </a:r>
          </a:p>
          <a:p>
            <a:r>
              <a:rPr lang="en-US" sz="2400" dirty="0">
                <a:solidFill>
                  <a:schemeClr val="bg2"/>
                </a:solidFill>
              </a:rPr>
              <a:t>Use of any other 2,4-D-containing product with Enlist</a:t>
            </a:r>
            <a:r>
              <a:rPr lang="en-US" sz="2400" baseline="30000" dirty="0">
                <a:solidFill>
                  <a:schemeClr val="bg2"/>
                </a:solidFill>
              </a:rPr>
              <a:t>®</a:t>
            </a:r>
            <a:r>
              <a:rPr lang="en-US" sz="2400" dirty="0">
                <a:solidFill>
                  <a:schemeClr val="bg2"/>
                </a:solidFill>
              </a:rPr>
              <a:t> crops is a violation of the grower Technology Use Agreement.</a:t>
            </a:r>
          </a:p>
        </p:txBody>
      </p:sp>
    </p:spTree>
    <p:extLst>
      <p:ext uri="{BB962C8B-B14F-4D97-AF65-F5344CB8AC3E}">
        <p14:creationId xmlns:p14="http://schemas.microsoft.com/office/powerpoint/2010/main" val="341138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D269C4-A69A-7712-6B45-657CD9F5DD8B}"/>
              </a:ext>
            </a:extLst>
          </p:cNvPr>
          <p:cNvSpPr>
            <a:spLocks noGrp="1"/>
          </p:cNvSpPr>
          <p:nvPr>
            <p:ph type="title"/>
          </p:nvPr>
        </p:nvSpPr>
        <p:spPr/>
        <p:txBody>
          <a:bodyPr/>
          <a:lstStyle/>
          <a:p>
            <a:r>
              <a:rPr lang="en-US" dirty="0"/>
              <a:t>Enlist Topics</a:t>
            </a:r>
          </a:p>
        </p:txBody>
      </p:sp>
      <p:sp>
        <p:nvSpPr>
          <p:cNvPr id="3" name="Slide Number Placeholder 2">
            <a:extLst>
              <a:ext uri="{FF2B5EF4-FFF2-40B4-BE49-F238E27FC236}">
                <a16:creationId xmlns:a16="http://schemas.microsoft.com/office/drawing/2014/main" id="{ACB0AA81-D43B-F819-EDFB-189C7DB91E66}"/>
              </a:ext>
            </a:extLst>
          </p:cNvPr>
          <p:cNvSpPr>
            <a:spLocks noGrp="1"/>
          </p:cNvSpPr>
          <p:nvPr>
            <p:ph type="sldNum" sz="quarter" idx="10"/>
          </p:nvPr>
        </p:nvSpPr>
        <p:spPr/>
        <p:txBody>
          <a:bodyPr/>
          <a:lstStyle/>
          <a:p>
            <a:pPr defTabSz="914377"/>
            <a:fld id="{1F36BDE1-9F69-D444-9770-E7676ED456C3}" type="slidenum">
              <a:rPr lang="en-US" smtClean="0"/>
              <a:pPr defTabSz="914377"/>
              <a:t>2</a:t>
            </a:fld>
            <a:endParaRPr lang="en-US" dirty="0"/>
          </a:p>
        </p:txBody>
      </p:sp>
      <p:sp>
        <p:nvSpPr>
          <p:cNvPr id="7" name="Content Placeholder 6">
            <a:extLst>
              <a:ext uri="{FF2B5EF4-FFF2-40B4-BE49-F238E27FC236}">
                <a16:creationId xmlns:a16="http://schemas.microsoft.com/office/drawing/2014/main" id="{E3A03773-D1A8-B574-2A7D-4955AB6DCFD3}"/>
              </a:ext>
            </a:extLst>
          </p:cNvPr>
          <p:cNvSpPr>
            <a:spLocks noGrp="1"/>
          </p:cNvSpPr>
          <p:nvPr>
            <p:ph idx="1"/>
          </p:nvPr>
        </p:nvSpPr>
        <p:spPr/>
        <p:txBody>
          <a:bodyPr/>
          <a:lstStyle/>
          <a:p>
            <a:pPr marL="342900" lvl="0" indent="-342900">
              <a:buClr>
                <a:srgbClr val="000000"/>
              </a:buClr>
              <a:buFont typeface="Arial" panose="020B0604020202020204" pitchFamily="34" charset="0"/>
              <a:buChar char="•"/>
              <a:defRPr/>
            </a:pPr>
            <a:r>
              <a:rPr lang="en-US" kern="0" dirty="0">
                <a:solidFill>
                  <a:srgbClr val="000000"/>
                </a:solidFill>
              </a:rPr>
              <a:t>Latest updates </a:t>
            </a:r>
          </a:p>
          <a:p>
            <a:pPr marL="342900" lvl="0" indent="-342900">
              <a:buClr>
                <a:srgbClr val="000000"/>
              </a:buClr>
              <a:buFont typeface="Arial" panose="020B0604020202020204" pitchFamily="34" charset="0"/>
              <a:buChar char="•"/>
              <a:defRPr/>
            </a:pPr>
            <a:r>
              <a:rPr lang="en-US" kern="0" dirty="0">
                <a:solidFill>
                  <a:srgbClr val="000000"/>
                </a:solidFill>
              </a:rPr>
              <a:t>Enlist</a:t>
            </a:r>
            <a:r>
              <a:rPr lang="en-US" baseline="30000" dirty="0"/>
              <a:t>®</a:t>
            </a: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 weed control system overview: herbicides and traits </a:t>
            </a:r>
          </a:p>
          <a:p>
            <a:pPr marL="342900" lvl="0" indent="-342900">
              <a:buClr>
                <a:srgbClr val="000000"/>
              </a:buClr>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Enlist</a:t>
            </a:r>
            <a:r>
              <a:rPr lang="en-US" baseline="30000" dirty="0"/>
              <a:t>®</a:t>
            </a:r>
            <a:r>
              <a:rPr kumimoji="0" lang="en-US" sz="2000" b="0" i="0" u="none" strike="noStrike" kern="0" cap="none" spc="0" normalizeH="0" baseline="30000" noProof="0" dirty="0">
                <a:ln>
                  <a:noFill/>
                </a:ln>
                <a:solidFill>
                  <a:srgbClr val="000000"/>
                </a:solidFill>
                <a:effectLst/>
                <a:uLnTx/>
                <a:uFillTx/>
                <a:latin typeface="Arial"/>
                <a:ea typeface="ＭＳ Ｐゴシック"/>
                <a:cs typeface="Arial"/>
              </a:rPr>
              <a:t> </a:t>
            </a: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Ahead commitment to stewardship</a:t>
            </a:r>
          </a:p>
          <a:p>
            <a:pPr marL="288000" marR="0" lvl="0" indent="-288000" algn="l" defTabSz="914400" rtl="0" eaLnBrk="1" fontAlgn="base" latinLnBrk="0" hangingPunct="1">
              <a:lnSpc>
                <a:spcPts val="2600"/>
              </a:lnSpc>
              <a:spcBef>
                <a:spcPct val="40000"/>
              </a:spcBef>
              <a:spcAft>
                <a:spcPct val="0"/>
              </a:spcAft>
              <a:buClr>
                <a:srgbClr val="000000"/>
              </a:buClr>
              <a:buSzTx/>
              <a:buFont typeface="Arial"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Weed management with the Enlist system</a:t>
            </a:r>
          </a:p>
          <a:p>
            <a:pPr marL="342900" lvl="0" indent="-342900">
              <a:buClr>
                <a:srgbClr val="000000"/>
              </a:buClr>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Enlist</a:t>
            </a:r>
            <a:r>
              <a:rPr lang="en-US" baseline="30000" dirty="0"/>
              <a:t>®</a:t>
            </a: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 herbicides: label highlights</a:t>
            </a:r>
          </a:p>
          <a:p>
            <a:pPr marL="288000" marR="0" lvl="0" indent="-288000" algn="l" defTabSz="914400" rtl="0" eaLnBrk="1" fontAlgn="base" latinLnBrk="0" hangingPunct="1">
              <a:lnSpc>
                <a:spcPts val="2600"/>
              </a:lnSpc>
              <a:spcBef>
                <a:spcPct val="40000"/>
              </a:spcBef>
              <a:spcAft>
                <a:spcPct val="0"/>
              </a:spcAft>
              <a:buClr>
                <a:srgbClr val="000000"/>
              </a:buClr>
              <a:buSzTx/>
              <a:buFont typeface="Arial"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Farmer feedback</a:t>
            </a:r>
          </a:p>
          <a:p>
            <a:endParaRPr lang="en-US" dirty="0"/>
          </a:p>
        </p:txBody>
      </p:sp>
    </p:spTree>
    <p:extLst>
      <p:ext uri="{BB962C8B-B14F-4D97-AF65-F5344CB8AC3E}">
        <p14:creationId xmlns:p14="http://schemas.microsoft.com/office/powerpoint/2010/main" val="2796499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7E9C6-FCCE-55BF-8689-6DBB432CB7CE}"/>
              </a:ext>
            </a:extLst>
          </p:cNvPr>
          <p:cNvSpPr>
            <a:spLocks noGrp="1"/>
          </p:cNvSpPr>
          <p:nvPr>
            <p:ph type="title"/>
          </p:nvPr>
        </p:nvSpPr>
        <p:spPr/>
        <p:txBody>
          <a:bodyPr/>
          <a:lstStyle/>
          <a:p>
            <a:r>
              <a:rPr lang="en-US" dirty="0"/>
              <a:t>Best Practices – Coverage &amp; Control</a:t>
            </a:r>
          </a:p>
        </p:txBody>
      </p:sp>
      <p:sp>
        <p:nvSpPr>
          <p:cNvPr id="3" name="Slide Number Placeholder 2">
            <a:extLst>
              <a:ext uri="{FF2B5EF4-FFF2-40B4-BE49-F238E27FC236}">
                <a16:creationId xmlns:a16="http://schemas.microsoft.com/office/drawing/2014/main" id="{576FCEE0-602A-7187-913A-BDA168B1D04B}"/>
              </a:ext>
            </a:extLst>
          </p:cNvPr>
          <p:cNvSpPr>
            <a:spLocks noGrp="1"/>
          </p:cNvSpPr>
          <p:nvPr>
            <p:ph type="sldNum" sz="quarter" idx="10"/>
          </p:nvPr>
        </p:nvSpPr>
        <p:spPr/>
        <p:txBody>
          <a:bodyPr/>
          <a:lstStyle/>
          <a:p>
            <a:pPr defTabSz="914377"/>
            <a:fld id="{1F36BDE1-9F69-D444-9770-E7676ED456C3}" type="slidenum">
              <a:rPr lang="en-US" smtClean="0"/>
              <a:pPr defTabSz="914377"/>
              <a:t>20</a:t>
            </a:fld>
            <a:endParaRPr lang="en-US" dirty="0"/>
          </a:p>
        </p:txBody>
      </p:sp>
      <p:graphicFrame>
        <p:nvGraphicFramePr>
          <p:cNvPr id="5" name="Table 5">
            <a:extLst>
              <a:ext uri="{FF2B5EF4-FFF2-40B4-BE49-F238E27FC236}">
                <a16:creationId xmlns:a16="http://schemas.microsoft.com/office/drawing/2014/main" id="{1219261F-16B3-8F43-DA64-D63027C5A451}"/>
              </a:ext>
            </a:extLst>
          </p:cNvPr>
          <p:cNvGraphicFramePr>
            <a:graphicFrameLocks noGrp="1"/>
          </p:cNvGraphicFramePr>
          <p:nvPr>
            <p:ph idx="1"/>
            <p:extLst>
              <p:ext uri="{D42A27DB-BD31-4B8C-83A1-F6EECF244321}">
                <p14:modId xmlns:p14="http://schemas.microsoft.com/office/powerpoint/2010/main" val="4287238491"/>
              </p:ext>
            </p:extLst>
          </p:nvPr>
        </p:nvGraphicFramePr>
        <p:xfrm>
          <a:off x="6927273" y="1237818"/>
          <a:ext cx="4655127" cy="2103120"/>
        </p:xfrm>
        <a:graphic>
          <a:graphicData uri="http://schemas.openxmlformats.org/drawingml/2006/table">
            <a:tbl>
              <a:tblPr firstRow="1" bandRow="1">
                <a:tableStyleId>{5C22544A-7EE6-4342-B048-85BDC9FD1C3A}</a:tableStyleId>
              </a:tblPr>
              <a:tblGrid>
                <a:gridCol w="2280435">
                  <a:extLst>
                    <a:ext uri="{9D8B030D-6E8A-4147-A177-3AD203B41FA5}">
                      <a16:colId xmlns:a16="http://schemas.microsoft.com/office/drawing/2014/main" val="2349578060"/>
                    </a:ext>
                  </a:extLst>
                </a:gridCol>
                <a:gridCol w="2374692">
                  <a:extLst>
                    <a:ext uri="{9D8B030D-6E8A-4147-A177-3AD203B41FA5}">
                      <a16:colId xmlns:a16="http://schemas.microsoft.com/office/drawing/2014/main" val="1988654785"/>
                    </a:ext>
                  </a:extLst>
                </a:gridCol>
              </a:tblGrid>
              <a:tr h="370840">
                <a:tc gridSpan="2">
                  <a:txBody>
                    <a:bodyPr/>
                    <a:lstStyle/>
                    <a:p>
                      <a:r>
                        <a:rPr lang="en-US" sz="2400" dirty="0"/>
                        <a:t>Application Rate</a:t>
                      </a:r>
                    </a:p>
                  </a:txBody>
                  <a:tcPr>
                    <a:lnB w="12700" cap="flat" cmpd="sng" algn="ctr">
                      <a:no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2479901007"/>
                  </a:ext>
                </a:extLst>
              </a:tr>
              <a:tr h="370840">
                <a:tc>
                  <a:txBody>
                    <a:bodyPr/>
                    <a:lstStyle/>
                    <a:p>
                      <a:r>
                        <a:rPr lang="en-US" sz="2400" b="1" dirty="0"/>
                        <a:t>Enlist One</a:t>
                      </a:r>
                      <a:r>
                        <a:rPr lang="en-US" sz="2400" b="1" baseline="30000" dirty="0"/>
                        <a:t>®</a:t>
                      </a:r>
                    </a:p>
                    <a:p>
                      <a:r>
                        <a:rPr lang="en-US" sz="2400" dirty="0"/>
                        <a:t>herbicide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t>2 pts/A </a:t>
                      </a:r>
                      <a:br>
                        <a:rPr lang="en-US" sz="2400" dirty="0"/>
                      </a:br>
                      <a:r>
                        <a:rPr lang="en-US" sz="2400" dirty="0"/>
                        <a:t>(32 oz/A)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8850555"/>
                  </a:ext>
                </a:extLst>
              </a:tr>
              <a:tr h="370840">
                <a:tc>
                  <a:txBody>
                    <a:bodyPr/>
                    <a:lstStyle/>
                    <a:p>
                      <a:r>
                        <a:rPr lang="en-US" sz="2400" b="1" dirty="0"/>
                        <a:t>Enlist Duo</a:t>
                      </a:r>
                      <a:r>
                        <a:rPr lang="en-US" sz="2400" b="1" baseline="30000" dirty="0"/>
                        <a:t>®</a:t>
                      </a:r>
                    </a:p>
                    <a:p>
                      <a:r>
                        <a:rPr lang="en-US" sz="2400" dirty="0"/>
                        <a:t>herbicide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2400" dirty="0"/>
                        <a:t>4.75 pts/A </a:t>
                      </a:r>
                      <a:br>
                        <a:rPr lang="en-US" sz="2400" dirty="0"/>
                      </a:br>
                      <a:r>
                        <a:rPr lang="en-US" sz="2400" dirty="0"/>
                        <a:t>(75 oz/A)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81340347"/>
                  </a:ext>
                </a:extLst>
              </a:tr>
            </a:tbl>
          </a:graphicData>
        </a:graphic>
      </p:graphicFrame>
      <p:sp>
        <p:nvSpPr>
          <p:cNvPr id="6" name="TextBox 5">
            <a:extLst>
              <a:ext uri="{FF2B5EF4-FFF2-40B4-BE49-F238E27FC236}">
                <a16:creationId xmlns:a16="http://schemas.microsoft.com/office/drawing/2014/main" id="{51545AE2-18C3-C85F-9478-A0EF88A88EA0}"/>
              </a:ext>
            </a:extLst>
          </p:cNvPr>
          <p:cNvSpPr txBox="1"/>
          <p:nvPr/>
        </p:nvSpPr>
        <p:spPr>
          <a:xfrm>
            <a:off x="593889" y="1265328"/>
            <a:ext cx="7273402" cy="4862870"/>
          </a:xfrm>
          <a:prstGeom prst="rect">
            <a:avLst/>
          </a:prstGeom>
          <a:noFill/>
        </p:spPr>
        <p:txBody>
          <a:bodyPr wrap="square" rtlCol="0">
            <a:spAutoFit/>
          </a:bodyPr>
          <a:lstStyle/>
          <a:p>
            <a:r>
              <a:rPr lang="en-US" sz="2400" b="1" dirty="0">
                <a:solidFill>
                  <a:srgbClr val="00778B"/>
                </a:solidFill>
              </a:rPr>
              <a:t>Spray Weeds:</a:t>
            </a:r>
          </a:p>
          <a:p>
            <a:pPr marL="342900" indent="-342900">
              <a:buFont typeface="Arial" panose="020B0604020202020204" pitchFamily="34" charset="0"/>
              <a:buChar char="•"/>
            </a:pPr>
            <a:r>
              <a:rPr lang="en-US" sz="2000" dirty="0"/>
              <a:t>Small (6” tall or less)</a:t>
            </a:r>
          </a:p>
          <a:p>
            <a:pPr marL="342900" indent="-342900">
              <a:buFont typeface="Arial" panose="020B0604020202020204" pitchFamily="34" charset="0"/>
              <a:buChar char="•"/>
            </a:pPr>
            <a:r>
              <a:rPr lang="en-US" sz="2000" dirty="0"/>
              <a:t>Actively growing</a:t>
            </a:r>
          </a:p>
          <a:p>
            <a:pPr marL="342900" indent="-342900">
              <a:buFont typeface="Arial" panose="020B0604020202020204" pitchFamily="34" charset="0"/>
              <a:buChar char="•"/>
            </a:pPr>
            <a:r>
              <a:rPr lang="en-US" sz="2000" dirty="0"/>
              <a:t>Properly identified for proper control</a:t>
            </a:r>
          </a:p>
          <a:p>
            <a:endParaRPr lang="en-US" sz="2000" dirty="0"/>
          </a:p>
          <a:p>
            <a:endParaRPr lang="en-US" sz="2400" b="1" dirty="0">
              <a:solidFill>
                <a:srgbClr val="00778B"/>
              </a:solidFill>
            </a:endParaRPr>
          </a:p>
          <a:p>
            <a:r>
              <a:rPr lang="en-US" sz="2400" b="1" dirty="0">
                <a:solidFill>
                  <a:srgbClr val="00778B"/>
                </a:solidFill>
              </a:rPr>
              <a:t>Use:</a:t>
            </a:r>
            <a:endParaRPr lang="en-US" sz="2400" dirty="0"/>
          </a:p>
          <a:p>
            <a:pPr marL="342900" indent="-342900">
              <a:buFont typeface="Arial" panose="020B0604020202020204" pitchFamily="34" charset="0"/>
              <a:buChar char="•"/>
            </a:pPr>
            <a:r>
              <a:rPr lang="en-US" sz="2000" dirty="0"/>
              <a:t>Full rates for best weed management of  </a:t>
            </a:r>
            <a:br>
              <a:rPr lang="en-US" sz="2000" dirty="0"/>
            </a:br>
            <a:r>
              <a:rPr lang="en-US" sz="2000" dirty="0"/>
              <a:t>difficult-to-control weeds</a:t>
            </a:r>
          </a:p>
          <a:p>
            <a:pPr marL="342900" indent="-342900">
              <a:buFont typeface="Arial" panose="020B0604020202020204" pitchFamily="34" charset="0"/>
              <a:buChar char="•"/>
            </a:pPr>
            <a:r>
              <a:rPr lang="en-US" sz="2000" dirty="0"/>
              <a:t>A qualified nozzle that provides the best possible coverage</a:t>
            </a:r>
          </a:p>
          <a:p>
            <a:pPr marL="342900" indent="-342900">
              <a:buFont typeface="Arial" panose="020B0604020202020204" pitchFamily="34" charset="0"/>
              <a:buChar char="•"/>
            </a:pPr>
            <a:r>
              <a:rPr lang="en-US" sz="2000" dirty="0"/>
              <a:t>Upper end of qualified pressure range</a:t>
            </a:r>
          </a:p>
          <a:p>
            <a:pPr marL="342900" indent="-342900">
              <a:buFont typeface="Arial" panose="020B0604020202020204" pitchFamily="34" charset="0"/>
              <a:buChar char="•"/>
            </a:pPr>
            <a:r>
              <a:rPr lang="en-US" sz="2000" dirty="0"/>
              <a:t>Sufficient water carrier volume</a:t>
            </a:r>
          </a:p>
          <a:p>
            <a:pPr marL="342900" indent="-342900">
              <a:buFont typeface="Arial" panose="020B0604020202020204" pitchFamily="34" charset="0"/>
              <a:buChar char="•"/>
            </a:pPr>
            <a:r>
              <a:rPr lang="en-US" sz="2000" dirty="0"/>
              <a:t>Use Multiple MOA to manage resistance</a:t>
            </a:r>
          </a:p>
          <a:p>
            <a:endParaRPr lang="en-US" sz="2000" dirty="0"/>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758D4EE9-5F28-687F-4411-0D0611F84BFE}"/>
              </a:ext>
            </a:extLst>
          </p:cNvPr>
          <p:cNvSpPr txBox="1"/>
          <p:nvPr/>
        </p:nvSpPr>
        <p:spPr>
          <a:xfrm>
            <a:off x="609600" y="5633835"/>
            <a:ext cx="4578475" cy="646331"/>
          </a:xfrm>
          <a:prstGeom prst="rect">
            <a:avLst/>
          </a:prstGeom>
          <a:noFill/>
        </p:spPr>
        <p:txBody>
          <a:bodyPr wrap="square" rtlCol="0">
            <a:spAutoFit/>
          </a:bodyPr>
          <a:lstStyle/>
          <a:p>
            <a:r>
              <a:rPr lang="en-US" dirty="0">
                <a:solidFill>
                  <a:srgbClr val="00778B"/>
                </a:solidFill>
                <a:hlinkClick r:id="rId2">
                  <a:extLst>
                    <a:ext uri="{A12FA001-AC4F-418D-AE19-62706E023703}">
                      <ahyp:hlinkClr xmlns:ahyp="http://schemas.microsoft.com/office/drawing/2018/hyperlinkcolor" val="tx"/>
                    </a:ext>
                  </a:extLst>
                </a:hlinkClick>
              </a:rPr>
              <a:t>2023 Enlist Product Use Guide</a:t>
            </a:r>
            <a:endParaRPr lang="en-US" dirty="0">
              <a:solidFill>
                <a:srgbClr val="00778B"/>
              </a:solidFill>
            </a:endParaRPr>
          </a:p>
          <a:p>
            <a:endParaRPr lang="en-US" dirty="0"/>
          </a:p>
        </p:txBody>
      </p:sp>
      <p:sp>
        <p:nvSpPr>
          <p:cNvPr id="8" name="TextBox 7">
            <a:extLst>
              <a:ext uri="{FF2B5EF4-FFF2-40B4-BE49-F238E27FC236}">
                <a16:creationId xmlns:a16="http://schemas.microsoft.com/office/drawing/2014/main" id="{1193D100-9502-EA10-AC48-1D00EF2F6277}"/>
              </a:ext>
            </a:extLst>
          </p:cNvPr>
          <p:cNvSpPr txBox="1"/>
          <p:nvPr/>
        </p:nvSpPr>
        <p:spPr>
          <a:xfrm>
            <a:off x="6927273" y="3340938"/>
            <a:ext cx="4670838" cy="246221"/>
          </a:xfrm>
          <a:prstGeom prst="rect">
            <a:avLst/>
          </a:prstGeom>
          <a:noFill/>
        </p:spPr>
        <p:txBody>
          <a:bodyPr wrap="square" rtlCol="0">
            <a:spAutoFit/>
          </a:bodyPr>
          <a:lstStyle/>
          <a:p>
            <a:r>
              <a:rPr lang="en-US" sz="1000" i="1" dirty="0"/>
              <a:t>Use Rates equivalent to 1.0 </a:t>
            </a:r>
            <a:r>
              <a:rPr lang="en-US" sz="1000" i="1" dirty="0" err="1"/>
              <a:t>lb</a:t>
            </a:r>
            <a:r>
              <a:rPr lang="en-US" sz="1000" i="1" dirty="0"/>
              <a:t> ae/A applied</a:t>
            </a:r>
          </a:p>
        </p:txBody>
      </p:sp>
    </p:spTree>
    <p:extLst>
      <p:ext uri="{BB962C8B-B14F-4D97-AF65-F5344CB8AC3E}">
        <p14:creationId xmlns:p14="http://schemas.microsoft.com/office/powerpoint/2010/main" val="1910729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8F4C-0914-AC5A-65AD-A7AB1A454F90}"/>
              </a:ext>
            </a:extLst>
          </p:cNvPr>
          <p:cNvSpPr>
            <a:spLocks noGrp="1"/>
          </p:cNvSpPr>
          <p:nvPr>
            <p:ph type="title"/>
          </p:nvPr>
        </p:nvSpPr>
        <p:spPr/>
        <p:txBody>
          <a:bodyPr/>
          <a:lstStyle/>
          <a:p>
            <a:r>
              <a:rPr lang="en-US" dirty="0"/>
              <a:t>Wind directional buffers to protect sensitive areas</a:t>
            </a:r>
          </a:p>
        </p:txBody>
      </p:sp>
      <p:sp>
        <p:nvSpPr>
          <p:cNvPr id="3" name="Slide Number Placeholder 2">
            <a:extLst>
              <a:ext uri="{FF2B5EF4-FFF2-40B4-BE49-F238E27FC236}">
                <a16:creationId xmlns:a16="http://schemas.microsoft.com/office/drawing/2014/main" id="{2142B761-4386-443B-19AC-27D67CB1C7E0}"/>
              </a:ext>
            </a:extLst>
          </p:cNvPr>
          <p:cNvSpPr>
            <a:spLocks noGrp="1"/>
          </p:cNvSpPr>
          <p:nvPr>
            <p:ph type="sldNum" sz="quarter" idx="10"/>
          </p:nvPr>
        </p:nvSpPr>
        <p:spPr/>
        <p:txBody>
          <a:bodyPr/>
          <a:lstStyle/>
          <a:p>
            <a:pPr defTabSz="914377"/>
            <a:fld id="{1F36BDE1-9F69-D444-9770-E7676ED456C3}" type="slidenum">
              <a:rPr lang="en-US" smtClean="0"/>
              <a:pPr defTabSz="914377"/>
              <a:t>21</a:t>
            </a:fld>
            <a:endParaRPr lang="en-US" dirty="0"/>
          </a:p>
        </p:txBody>
      </p:sp>
      <p:grpSp>
        <p:nvGrpSpPr>
          <p:cNvPr id="5" name="Group 4">
            <a:extLst>
              <a:ext uri="{FF2B5EF4-FFF2-40B4-BE49-F238E27FC236}">
                <a16:creationId xmlns:a16="http://schemas.microsoft.com/office/drawing/2014/main" id="{B7466800-F1EE-3416-BDE1-0287F3EF4A23}"/>
              </a:ext>
            </a:extLst>
          </p:cNvPr>
          <p:cNvGrpSpPr/>
          <p:nvPr/>
        </p:nvGrpSpPr>
        <p:grpSpPr>
          <a:xfrm>
            <a:off x="4081330" y="4254829"/>
            <a:ext cx="7516781" cy="2004307"/>
            <a:chOff x="753762" y="4120762"/>
            <a:chExt cx="7516781" cy="2004307"/>
          </a:xfrm>
        </p:grpSpPr>
        <p:sp>
          <p:nvSpPr>
            <p:cNvPr id="6" name="Rectangle 5">
              <a:extLst>
                <a:ext uri="{FF2B5EF4-FFF2-40B4-BE49-F238E27FC236}">
                  <a16:creationId xmlns:a16="http://schemas.microsoft.com/office/drawing/2014/main" id="{8D12CC68-3469-6FFF-CDB4-EECB181E60C0}"/>
                </a:ext>
              </a:extLst>
            </p:cNvPr>
            <p:cNvSpPr/>
            <p:nvPr/>
          </p:nvSpPr>
          <p:spPr>
            <a:xfrm>
              <a:off x="753762" y="4120762"/>
              <a:ext cx="7510789" cy="1600438"/>
            </a:xfrm>
            <a:prstGeom prst="rect">
              <a:avLst/>
            </a:prstGeom>
            <a:ln w="38100">
              <a:noFill/>
              <a:round/>
            </a:ln>
            <a:scene3d>
              <a:camera prst="orthographicFront"/>
              <a:lightRig rig="threePt" dir="t"/>
            </a:scene3d>
            <a:sp3d>
              <a:bevelT prst="relaxedInset"/>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As stated on the label, “You must maintain a 30-foot downwind buffer (in the direction in which the wind is blowing) from any area except: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Roads, paved or gravel surfaces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Planted agricultural fields (except those crops listed in the Susceptible Plants section)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Agricultural fields that have been prepared for planting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Areas covered by the footprint of a building, shade house, silo, feed crib or other man-made structure with walls and or roof</a:t>
              </a:r>
            </a:p>
          </p:txBody>
        </p:sp>
        <p:sp>
          <p:nvSpPr>
            <p:cNvPr id="7" name="Rectangle 6">
              <a:extLst>
                <a:ext uri="{FF2B5EF4-FFF2-40B4-BE49-F238E27FC236}">
                  <a16:creationId xmlns:a16="http://schemas.microsoft.com/office/drawing/2014/main" id="{54D15115-25EB-F04D-562B-EA07FEEA202C}"/>
                </a:ext>
              </a:extLst>
            </p:cNvPr>
            <p:cNvSpPr/>
            <p:nvPr/>
          </p:nvSpPr>
          <p:spPr>
            <a:xfrm>
              <a:off x="873457" y="5786515"/>
              <a:ext cx="7397086" cy="338554"/>
            </a:xfrm>
            <a:prstGeom prst="rect">
              <a:avLst/>
            </a:prstGeom>
            <a:ln w="38100">
              <a:solidFill>
                <a:srgbClr val="006C81"/>
              </a:solidFill>
              <a:round/>
            </a:ln>
            <a:scene3d>
              <a:camera prst="orthographicFront"/>
              <a:lightRig rig="threePt" dir="t"/>
            </a:scene3d>
            <a:sp3d>
              <a:bevelT prst="relaxedInse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Label mandates a 30-foot </a:t>
              </a: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downwind</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 buffer to protect sensitive areas.</a:t>
              </a:r>
            </a:p>
          </p:txBody>
        </p:sp>
      </p:grpSp>
      <p:pic>
        <p:nvPicPr>
          <p:cNvPr id="8" name="Picture 7">
            <a:extLst>
              <a:ext uri="{FF2B5EF4-FFF2-40B4-BE49-F238E27FC236}">
                <a16:creationId xmlns:a16="http://schemas.microsoft.com/office/drawing/2014/main" id="{CFBF8C12-E182-00D8-4B79-CB5F0E9840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09484" y="2419833"/>
            <a:ext cx="2573586" cy="3376455"/>
          </a:xfrm>
          <a:prstGeom prst="rect">
            <a:avLst/>
          </a:prstGeom>
        </p:spPr>
      </p:pic>
      <p:sp>
        <p:nvSpPr>
          <p:cNvPr id="9" name="TextBox 8">
            <a:extLst>
              <a:ext uri="{FF2B5EF4-FFF2-40B4-BE49-F238E27FC236}">
                <a16:creationId xmlns:a16="http://schemas.microsoft.com/office/drawing/2014/main" id="{FFF3AED7-30AE-A36A-46B2-C6D858C0F1DE}"/>
              </a:ext>
            </a:extLst>
          </p:cNvPr>
          <p:cNvSpPr txBox="1"/>
          <p:nvPr/>
        </p:nvSpPr>
        <p:spPr>
          <a:xfrm>
            <a:off x="1126388" y="1568693"/>
            <a:ext cx="202858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ＭＳ Ｐゴシック"/>
              </a:rPr>
              <a:t>Sensitive area examples</a:t>
            </a:r>
          </a:p>
        </p:txBody>
      </p:sp>
      <p:pic>
        <p:nvPicPr>
          <p:cNvPr id="10" name="Picture 9">
            <a:extLst>
              <a:ext uri="{FF2B5EF4-FFF2-40B4-BE49-F238E27FC236}">
                <a16:creationId xmlns:a16="http://schemas.microsoft.com/office/drawing/2014/main" id="{E6716A78-3038-B246-328F-94AC2BFC92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86632" y="1036355"/>
            <a:ext cx="6578980" cy="3111101"/>
          </a:xfrm>
          <a:prstGeom prst="rect">
            <a:avLst/>
          </a:prstGeom>
        </p:spPr>
      </p:pic>
    </p:spTree>
    <p:extLst>
      <p:ext uri="{BB962C8B-B14F-4D97-AF65-F5344CB8AC3E}">
        <p14:creationId xmlns:p14="http://schemas.microsoft.com/office/powerpoint/2010/main" val="2430206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AC4DE-F1E7-8255-E0A0-5FBFABB90A9F}"/>
              </a:ext>
            </a:extLst>
          </p:cNvPr>
          <p:cNvSpPr>
            <a:spLocks noGrp="1"/>
          </p:cNvSpPr>
          <p:nvPr>
            <p:ph type="title"/>
          </p:nvPr>
        </p:nvSpPr>
        <p:spPr/>
        <p:txBody>
          <a:bodyPr/>
          <a:lstStyle/>
          <a:p>
            <a:r>
              <a:rPr lang="en-US" dirty="0">
                <a:solidFill>
                  <a:schemeClr val="tx1"/>
                </a:solidFill>
              </a:rPr>
              <a:t>Find More Resources at Enlist.com</a:t>
            </a:r>
            <a:endParaRPr lang="en-US" dirty="0"/>
          </a:p>
        </p:txBody>
      </p:sp>
      <p:sp>
        <p:nvSpPr>
          <p:cNvPr id="3" name="Slide Number Placeholder 2">
            <a:extLst>
              <a:ext uri="{FF2B5EF4-FFF2-40B4-BE49-F238E27FC236}">
                <a16:creationId xmlns:a16="http://schemas.microsoft.com/office/drawing/2014/main" id="{BE1CB574-BC90-8C8B-0D83-88BE599C03A3}"/>
              </a:ext>
            </a:extLst>
          </p:cNvPr>
          <p:cNvSpPr>
            <a:spLocks noGrp="1"/>
          </p:cNvSpPr>
          <p:nvPr>
            <p:ph type="sldNum" sz="quarter" idx="10"/>
          </p:nvPr>
        </p:nvSpPr>
        <p:spPr/>
        <p:txBody>
          <a:bodyPr/>
          <a:lstStyle/>
          <a:p>
            <a:pPr defTabSz="914377"/>
            <a:fld id="{1F36BDE1-9F69-D444-9770-E7676ED456C3}" type="slidenum">
              <a:rPr lang="en-US" smtClean="0"/>
              <a:pPr defTabSz="914377"/>
              <a:t>22</a:t>
            </a:fld>
            <a:endParaRPr lang="en-US" dirty="0"/>
          </a:p>
        </p:txBody>
      </p:sp>
      <p:sp>
        <p:nvSpPr>
          <p:cNvPr id="5" name="Content Placeholder 1">
            <a:extLst>
              <a:ext uri="{FF2B5EF4-FFF2-40B4-BE49-F238E27FC236}">
                <a16:creationId xmlns:a16="http://schemas.microsoft.com/office/drawing/2014/main" id="{E33029C2-8C54-8D21-0774-443F4FCCD229}"/>
              </a:ext>
            </a:extLst>
          </p:cNvPr>
          <p:cNvSpPr>
            <a:spLocks noGrp="1"/>
          </p:cNvSpPr>
          <p:nvPr>
            <p:ph idx="1"/>
          </p:nvPr>
        </p:nvSpPr>
        <p:spPr>
          <a:xfrm>
            <a:off x="609600" y="1197429"/>
            <a:ext cx="5572125" cy="4979534"/>
          </a:xfrm>
        </p:spPr>
        <p:txBody>
          <a:bodyPr>
            <a:normAutofit/>
          </a:bodyPr>
          <a:lstStyle/>
          <a:p>
            <a:pPr marL="342900" indent="-342900">
              <a:buFont typeface="Arial" panose="020B0604020202020204" pitchFamily="34" charset="0"/>
              <a:buChar char="•"/>
            </a:pPr>
            <a:r>
              <a:rPr lang="en-US" dirty="0">
                <a:solidFill>
                  <a:schemeClr val="tx1"/>
                </a:solidFill>
              </a:rPr>
              <a:t>Enlist</a:t>
            </a:r>
            <a:r>
              <a:rPr lang="en-US" baseline="30000" dirty="0">
                <a:solidFill>
                  <a:schemeClr val="tx1"/>
                </a:solidFill>
              </a:rPr>
              <a:t>®</a:t>
            </a:r>
            <a:r>
              <a:rPr lang="en-US" dirty="0">
                <a:solidFill>
                  <a:schemeClr val="tx1"/>
                </a:solidFill>
              </a:rPr>
              <a:t> Ahead training (link at top of site) for additional webinar sign ups and webinar recordings</a:t>
            </a:r>
            <a:endParaRPr lang="en-US" dirty="0">
              <a:solidFill>
                <a:schemeClr val="tx1"/>
              </a:solidFill>
              <a:highlight>
                <a:srgbClr val="FFFF00"/>
              </a:highlight>
            </a:endParaRPr>
          </a:p>
          <a:p>
            <a:pPr marL="342900" indent="-342900">
              <a:buFont typeface="Arial" panose="020B0604020202020204" pitchFamily="34" charset="0"/>
              <a:buChar char="•"/>
            </a:pPr>
            <a:r>
              <a:rPr lang="en-US" dirty="0">
                <a:solidFill>
                  <a:schemeClr val="tx1"/>
                </a:solidFill>
              </a:rPr>
              <a:t>Tank mix partner list</a:t>
            </a:r>
          </a:p>
          <a:p>
            <a:pPr marL="0" indent="0">
              <a:spcBef>
                <a:spcPts val="1800"/>
              </a:spcBef>
              <a:buNone/>
            </a:pPr>
            <a:r>
              <a:rPr lang="en-US" sz="2400" b="1" dirty="0">
                <a:solidFill>
                  <a:srgbClr val="00778B"/>
                </a:solidFill>
              </a:rPr>
              <a:t>Enlist Ahead Information</a:t>
            </a:r>
            <a:endParaRPr lang="en-US" sz="2400" dirty="0">
              <a:solidFill>
                <a:srgbClr val="00778B"/>
              </a:solidFill>
            </a:endParaRPr>
          </a:p>
          <a:p>
            <a:pPr marL="342900" indent="-342900">
              <a:lnSpc>
                <a:spcPct val="120000"/>
              </a:lnSpc>
              <a:spcBef>
                <a:spcPts val="0"/>
              </a:spcBef>
              <a:spcAft>
                <a:spcPts val="0"/>
              </a:spcAft>
              <a:buFont typeface="Arial" panose="020B0604020202020204" pitchFamily="34" charset="0"/>
              <a:buChar char="•"/>
            </a:pPr>
            <a:r>
              <a:rPr lang="en-US" sz="1800" dirty="0">
                <a:solidFill>
                  <a:schemeClr val="tx1"/>
                </a:solidFill>
              </a:rPr>
              <a:t>Product Use Guide – </a:t>
            </a:r>
            <a:r>
              <a:rPr lang="en-US" sz="1400" i="1" dirty="0">
                <a:solidFill>
                  <a:schemeClr val="tx1"/>
                </a:solidFill>
              </a:rPr>
              <a:t>illustrated label</a:t>
            </a:r>
            <a:endParaRPr lang="en-US" sz="1400" dirty="0">
              <a:solidFill>
                <a:schemeClr val="tx1"/>
              </a:solidFill>
            </a:endParaRPr>
          </a:p>
          <a:p>
            <a:pPr marL="342900" indent="-342900">
              <a:lnSpc>
                <a:spcPct val="120000"/>
              </a:lnSpc>
              <a:spcBef>
                <a:spcPts val="0"/>
              </a:spcBef>
              <a:spcAft>
                <a:spcPts val="0"/>
              </a:spcAft>
              <a:buFont typeface="Arial" panose="020B0604020202020204" pitchFamily="34" charset="0"/>
              <a:buChar char="•"/>
            </a:pPr>
            <a:r>
              <a:rPr lang="en-US" sz="1800" dirty="0">
                <a:solidFill>
                  <a:schemeClr val="tx1"/>
                </a:solidFill>
              </a:rPr>
              <a:t>Application Guide – </a:t>
            </a:r>
            <a:r>
              <a:rPr lang="en-US" sz="1400" i="1" dirty="0">
                <a:solidFill>
                  <a:schemeClr val="tx1"/>
                </a:solidFill>
              </a:rPr>
              <a:t>checklist reference</a:t>
            </a:r>
            <a:endParaRPr lang="en-US" sz="1400" dirty="0">
              <a:solidFill>
                <a:schemeClr val="tx1"/>
              </a:solidFill>
            </a:endParaRPr>
          </a:p>
          <a:p>
            <a:pPr marL="342900" indent="-342900">
              <a:lnSpc>
                <a:spcPct val="120000"/>
              </a:lnSpc>
              <a:spcBef>
                <a:spcPts val="0"/>
              </a:spcBef>
              <a:spcAft>
                <a:spcPts val="0"/>
              </a:spcAft>
              <a:buFont typeface="Arial" panose="020B0604020202020204" pitchFamily="34" charset="0"/>
              <a:buChar char="•"/>
            </a:pPr>
            <a:r>
              <a:rPr lang="en-US" sz="1800" dirty="0">
                <a:solidFill>
                  <a:schemeClr val="tx1"/>
                </a:solidFill>
              </a:rPr>
              <a:t>Tank mix sequence guidance</a:t>
            </a:r>
          </a:p>
          <a:p>
            <a:pPr marL="342900" indent="-342900">
              <a:lnSpc>
                <a:spcPct val="120000"/>
              </a:lnSpc>
              <a:spcBef>
                <a:spcPts val="0"/>
              </a:spcBef>
              <a:spcAft>
                <a:spcPts val="0"/>
              </a:spcAft>
              <a:buFont typeface="Arial" panose="020B0604020202020204" pitchFamily="34" charset="0"/>
              <a:buChar char="•"/>
            </a:pPr>
            <a:r>
              <a:rPr lang="en-US" sz="1800" dirty="0">
                <a:solidFill>
                  <a:schemeClr val="tx1"/>
                </a:solidFill>
              </a:rPr>
              <a:t>Additional literature pieces</a:t>
            </a:r>
          </a:p>
          <a:p>
            <a:pPr lvl="1">
              <a:lnSpc>
                <a:spcPct val="120000"/>
              </a:lnSpc>
              <a:spcBef>
                <a:spcPts val="0"/>
              </a:spcBef>
              <a:buFont typeface="Courier New" panose="02070309020205020404" pitchFamily="49" charset="0"/>
              <a:buChar char="o"/>
            </a:pPr>
            <a:r>
              <a:rPr lang="en-US" sz="1600" dirty="0"/>
              <a:t>Runoff management</a:t>
            </a:r>
          </a:p>
          <a:p>
            <a:pPr lvl="1">
              <a:lnSpc>
                <a:spcPct val="120000"/>
              </a:lnSpc>
              <a:spcBef>
                <a:spcPts val="0"/>
              </a:spcBef>
              <a:buFont typeface="Courier New" panose="02070309020205020404" pitchFamily="49" charset="0"/>
              <a:buChar char="o"/>
            </a:pPr>
            <a:r>
              <a:rPr lang="en-US" sz="1600" dirty="0"/>
              <a:t>Pollinator protection</a:t>
            </a:r>
          </a:p>
          <a:p>
            <a:pPr lvl="1">
              <a:lnSpc>
                <a:spcPct val="120000"/>
              </a:lnSpc>
              <a:spcBef>
                <a:spcPts val="0"/>
              </a:spcBef>
              <a:buFont typeface="Courier New" panose="02070309020205020404" pitchFamily="49" charset="0"/>
              <a:buChar char="o"/>
            </a:pPr>
            <a:r>
              <a:rPr lang="en-US" sz="1600" dirty="0"/>
              <a:t>Endangered species protection measures</a:t>
            </a:r>
          </a:p>
          <a:p>
            <a:pPr lvl="1">
              <a:lnSpc>
                <a:spcPct val="120000"/>
              </a:lnSpc>
              <a:spcBef>
                <a:spcPts val="0"/>
              </a:spcBef>
              <a:buFont typeface="Courier New" panose="02070309020205020404" pitchFamily="49" charset="0"/>
              <a:buChar char="o"/>
            </a:pPr>
            <a:r>
              <a:rPr lang="en-US" sz="1600" dirty="0"/>
              <a:t>Weed resistance management guidance</a:t>
            </a:r>
            <a:endParaRPr lang="en-US" sz="1600" dirty="0">
              <a:solidFill>
                <a:schemeClr val="tx1"/>
              </a:solidFill>
              <a:highlight>
                <a:srgbClr val="FFFF00"/>
              </a:highlight>
            </a:endParaRPr>
          </a:p>
          <a:p>
            <a:endParaRPr lang="en-US" dirty="0"/>
          </a:p>
        </p:txBody>
      </p:sp>
      <p:pic>
        <p:nvPicPr>
          <p:cNvPr id="6" name="Picture 5">
            <a:extLst>
              <a:ext uri="{FF2B5EF4-FFF2-40B4-BE49-F238E27FC236}">
                <a16:creationId xmlns:a16="http://schemas.microsoft.com/office/drawing/2014/main" id="{9B734D1D-B573-8F02-BB02-9764E27C6A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81725" y="1374409"/>
            <a:ext cx="5486400" cy="3333750"/>
          </a:xfrm>
          <a:prstGeom prst="rect">
            <a:avLst/>
          </a:prstGeom>
          <a:ln>
            <a:solidFill>
              <a:schemeClr val="tx2"/>
            </a:solidFill>
          </a:ln>
        </p:spPr>
      </p:pic>
    </p:spTree>
    <p:extLst>
      <p:ext uri="{BB962C8B-B14F-4D97-AF65-F5344CB8AC3E}">
        <p14:creationId xmlns:p14="http://schemas.microsoft.com/office/powerpoint/2010/main" val="3587747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032450-D71F-80E6-433C-2265CA4E60EA}"/>
              </a:ext>
            </a:extLst>
          </p:cNvPr>
          <p:cNvSpPr>
            <a:spLocks noGrp="1"/>
          </p:cNvSpPr>
          <p:nvPr>
            <p:ph type="ctrTitle"/>
          </p:nvPr>
        </p:nvSpPr>
        <p:spPr/>
        <p:txBody>
          <a:bodyPr/>
          <a:lstStyle/>
          <a:p>
            <a:r>
              <a:rPr lang="en-US" dirty="0"/>
              <a:t>Weed management with </a:t>
            </a:r>
            <a:br>
              <a:rPr lang="en-US" dirty="0"/>
            </a:br>
            <a:r>
              <a:rPr lang="en-US" dirty="0"/>
              <a:t>the Enlist</a:t>
            </a:r>
            <a:r>
              <a:rPr lang="en-US" baseline="30000" dirty="0"/>
              <a:t>® </a:t>
            </a:r>
            <a:r>
              <a:rPr lang="en-US" dirty="0"/>
              <a:t>system</a:t>
            </a:r>
          </a:p>
        </p:txBody>
      </p:sp>
      <p:sp>
        <p:nvSpPr>
          <p:cNvPr id="3" name="Slide Number Placeholder 2">
            <a:extLst>
              <a:ext uri="{FF2B5EF4-FFF2-40B4-BE49-F238E27FC236}">
                <a16:creationId xmlns:a16="http://schemas.microsoft.com/office/drawing/2014/main" id="{609EAC4F-B28A-BF72-81D4-340B03FA8491}"/>
              </a:ext>
            </a:extLst>
          </p:cNvPr>
          <p:cNvSpPr>
            <a:spLocks noGrp="1"/>
          </p:cNvSpPr>
          <p:nvPr>
            <p:ph type="sldNum" sz="quarter" idx="4294967295"/>
          </p:nvPr>
        </p:nvSpPr>
        <p:spPr>
          <a:xfrm>
            <a:off x="11506200" y="6365875"/>
            <a:ext cx="685800" cy="501650"/>
          </a:xfrm>
        </p:spPr>
        <p:txBody>
          <a:bodyPr/>
          <a:lstStyle/>
          <a:p>
            <a:pPr defTabSz="914377"/>
            <a:fld id="{1F36BDE1-9F69-D444-9770-E7676ED456C3}" type="slidenum">
              <a:rPr lang="en-US" smtClean="0"/>
              <a:pPr defTabSz="914377"/>
              <a:t>23</a:t>
            </a:fld>
            <a:endParaRPr lang="en-US" dirty="0"/>
          </a:p>
        </p:txBody>
      </p:sp>
    </p:spTree>
    <p:extLst>
      <p:ext uri="{BB962C8B-B14F-4D97-AF65-F5344CB8AC3E}">
        <p14:creationId xmlns:p14="http://schemas.microsoft.com/office/powerpoint/2010/main" val="1311750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2CF151-12E9-892D-52F4-F08ED5ACDC84}"/>
              </a:ext>
            </a:extLst>
          </p:cNvPr>
          <p:cNvSpPr>
            <a:spLocks noGrp="1"/>
          </p:cNvSpPr>
          <p:nvPr>
            <p:ph type="title"/>
          </p:nvPr>
        </p:nvSpPr>
        <p:spPr/>
        <p:txBody>
          <a:bodyPr/>
          <a:lstStyle/>
          <a:p>
            <a:r>
              <a:rPr lang="en-US" b="1" dirty="0"/>
              <a:t>Designing a program approach in Enlist E3</a:t>
            </a:r>
            <a:r>
              <a:rPr lang="en-US" baseline="30000" dirty="0"/>
              <a:t>®</a:t>
            </a:r>
            <a:r>
              <a:rPr lang="en-US" b="1" dirty="0"/>
              <a:t> soybeans</a:t>
            </a:r>
            <a:endParaRPr lang="en-US" dirty="0"/>
          </a:p>
        </p:txBody>
      </p:sp>
      <p:pic>
        <p:nvPicPr>
          <p:cNvPr id="7" name="Picture 6" descr="A screenshot of a computer&#10;&#10;Description automatically generated with medium confidence">
            <a:extLst>
              <a:ext uri="{FF2B5EF4-FFF2-40B4-BE49-F238E27FC236}">
                <a16:creationId xmlns:a16="http://schemas.microsoft.com/office/drawing/2014/main" id="{BF21997A-8BAF-CEFB-C951-407E84EEFD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730" b="4715"/>
          <a:stretch/>
        </p:blipFill>
        <p:spPr>
          <a:xfrm>
            <a:off x="1043930" y="1169669"/>
            <a:ext cx="10104141" cy="5025648"/>
          </a:xfrm>
          <a:prstGeom prst="rect">
            <a:avLst/>
          </a:prstGeom>
        </p:spPr>
      </p:pic>
    </p:spTree>
    <p:extLst>
      <p:ext uri="{BB962C8B-B14F-4D97-AF65-F5344CB8AC3E}">
        <p14:creationId xmlns:p14="http://schemas.microsoft.com/office/powerpoint/2010/main" val="1629769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1029B6-1BAB-00DE-ACE0-ECBCF9A1D19A}"/>
              </a:ext>
            </a:extLst>
          </p:cNvPr>
          <p:cNvSpPr>
            <a:spLocks noGrp="1"/>
          </p:cNvSpPr>
          <p:nvPr>
            <p:ph type="sldNum" sz="quarter" idx="10"/>
          </p:nvPr>
        </p:nvSpPr>
        <p:spPr/>
        <p:txBody>
          <a:bodyPr/>
          <a:lstStyle/>
          <a:p>
            <a:pPr defTabSz="914377"/>
            <a:fld id="{1F36BDE1-9F69-D444-9770-E7676ED456C3}" type="slidenum">
              <a:rPr lang="en-US" smtClean="0"/>
              <a:pPr defTabSz="914377"/>
              <a:t>25</a:t>
            </a:fld>
            <a:endParaRPr lang="en-US" dirty="0"/>
          </a:p>
        </p:txBody>
      </p:sp>
      <p:sp>
        <p:nvSpPr>
          <p:cNvPr id="5" name="Title 1">
            <a:extLst>
              <a:ext uri="{FF2B5EF4-FFF2-40B4-BE49-F238E27FC236}">
                <a16:creationId xmlns:a16="http://schemas.microsoft.com/office/drawing/2014/main" id="{296AD251-88C4-7AB3-5466-066253D75410}"/>
              </a:ext>
            </a:extLst>
          </p:cNvPr>
          <p:cNvSpPr>
            <a:spLocks noGrp="1"/>
          </p:cNvSpPr>
          <p:nvPr>
            <p:ph type="title"/>
          </p:nvPr>
        </p:nvSpPr>
        <p:spPr>
          <a:xfrm>
            <a:off x="609600" y="149480"/>
            <a:ext cx="10471355" cy="792162"/>
          </a:xfrm>
        </p:spPr>
        <p:txBody>
          <a:bodyPr>
            <a:noAutofit/>
          </a:bodyPr>
          <a:lstStyle/>
          <a:p>
            <a:pPr>
              <a:lnSpc>
                <a:spcPct val="100000"/>
              </a:lnSpc>
            </a:pPr>
            <a:r>
              <a:rPr lang="en-US" sz="2500" b="1" dirty="0"/>
              <a:t>NO cross-tolerance between Enlist E3</a:t>
            </a:r>
            <a:r>
              <a:rPr lang="en-US" sz="2500" b="1" baseline="30000" dirty="0"/>
              <a:t>®</a:t>
            </a:r>
            <a:r>
              <a:rPr lang="en-US" sz="2500" b="1" dirty="0"/>
              <a:t> soybeans and </a:t>
            </a:r>
            <a:r>
              <a:rPr lang="en-US" sz="2500" b="1" dirty="0" err="1"/>
              <a:t>Xtend</a:t>
            </a:r>
            <a:r>
              <a:rPr lang="en-US" sz="2500" b="1" baseline="30000" dirty="0"/>
              <a:t>®</a:t>
            </a:r>
            <a:endParaRPr lang="en-US" sz="2500" b="1" dirty="0"/>
          </a:p>
        </p:txBody>
      </p:sp>
      <p:sp>
        <p:nvSpPr>
          <p:cNvPr id="6" name="TextBox 5">
            <a:extLst>
              <a:ext uri="{FF2B5EF4-FFF2-40B4-BE49-F238E27FC236}">
                <a16:creationId xmlns:a16="http://schemas.microsoft.com/office/drawing/2014/main" id="{C9242DEE-8691-3509-8F0C-1AFAE95EEC6C}"/>
              </a:ext>
            </a:extLst>
          </p:cNvPr>
          <p:cNvSpPr txBox="1"/>
          <p:nvPr/>
        </p:nvSpPr>
        <p:spPr>
          <a:xfrm>
            <a:off x="401310" y="5155207"/>
            <a:ext cx="560834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A2D34"/>
                </a:solidFill>
                <a:effectLst/>
                <a:uLnTx/>
                <a:uFillTx/>
                <a:latin typeface="Arial" panose="020B0604020202020204" pitchFamily="34" charset="0"/>
                <a:ea typeface="ＭＳ Ｐゴシック"/>
                <a:cs typeface="Arial" panose="020B0604020202020204" pitchFamily="34" charset="0"/>
              </a:rPr>
              <a:t>Enlist E3</a:t>
            </a:r>
            <a:r>
              <a:rPr kumimoji="0" lang="en-US" sz="2200" b="1" i="0" u="none" strike="noStrike" kern="1200" cap="none" spc="0" normalizeH="0" baseline="30000" noProof="0" dirty="0">
                <a:ln>
                  <a:noFill/>
                </a:ln>
                <a:solidFill>
                  <a:srgbClr val="000000"/>
                </a:solidFill>
                <a:effectLst/>
                <a:uLnTx/>
                <a:uFillTx/>
                <a:latin typeface="Arial"/>
                <a:ea typeface="ＭＳ Ｐゴシック"/>
              </a:rPr>
              <a:t>®</a:t>
            </a:r>
            <a:r>
              <a:rPr kumimoji="0" lang="en-US" sz="2200" b="0" i="0" u="none" strike="noStrike" kern="1200" cap="none" spc="0" normalizeH="0" baseline="0" noProof="0" dirty="0">
                <a:ln>
                  <a:noFill/>
                </a:ln>
                <a:solidFill>
                  <a:srgbClr val="2A2D34"/>
                </a:solidFill>
                <a:effectLst/>
                <a:uLnTx/>
                <a:uFillTx/>
                <a:latin typeface="Arial" panose="020B0604020202020204" pitchFamily="34" charset="0"/>
                <a:ea typeface="ＭＳ Ｐゴシック"/>
                <a:cs typeface="Arial" panose="020B0604020202020204" pitchFamily="34" charset="0"/>
              </a:rPr>
              <a:t> soybeans </a:t>
            </a:r>
            <a:br>
              <a:rPr kumimoji="0" lang="en-US" sz="2200" b="0" i="0" u="none" strike="noStrike" kern="1200" cap="none" spc="0" normalizeH="0" baseline="0" noProof="0" dirty="0">
                <a:ln>
                  <a:noFill/>
                </a:ln>
                <a:solidFill>
                  <a:srgbClr val="2A2D34"/>
                </a:solidFill>
                <a:effectLst/>
                <a:uLnTx/>
                <a:uFillTx/>
                <a:latin typeface="Arial" panose="020B0604020202020204" pitchFamily="34" charset="0"/>
                <a:ea typeface="ＭＳ Ｐゴシック"/>
                <a:cs typeface="Arial" panose="020B0604020202020204" pitchFamily="34" charset="0"/>
              </a:rPr>
            </a:br>
            <a:r>
              <a:rPr kumimoji="0" lang="en-US" sz="2200" b="0" i="0" u="none" strike="noStrike" kern="1200" cap="none" spc="0" normalizeH="0" baseline="0" noProof="0" dirty="0">
                <a:ln>
                  <a:noFill/>
                </a:ln>
                <a:solidFill>
                  <a:srgbClr val="2A2D34"/>
                </a:solidFill>
                <a:effectLst/>
                <a:uLnTx/>
                <a:uFillTx/>
                <a:latin typeface="Arial" panose="020B0604020202020204" pitchFamily="34" charset="0"/>
                <a:ea typeface="ＭＳ Ｐゴシック"/>
                <a:cs typeface="Arial" panose="020B0604020202020204" pitchFamily="34" charset="0"/>
              </a:rPr>
              <a:t>sprayed with 1X rate of </a:t>
            </a:r>
            <a:r>
              <a:rPr kumimoji="0" lang="en-US" sz="2200" b="0" i="0" u="none" strike="noStrike" kern="1200" cap="none" spc="0" normalizeH="0" baseline="0" noProof="0" dirty="0" err="1">
                <a:ln>
                  <a:noFill/>
                </a:ln>
                <a:solidFill>
                  <a:srgbClr val="2A2D34"/>
                </a:solidFill>
                <a:effectLst/>
                <a:uLnTx/>
                <a:uFillTx/>
                <a:latin typeface="Arial" panose="020B0604020202020204" pitchFamily="34" charset="0"/>
                <a:ea typeface="ＭＳ Ｐゴシック"/>
                <a:cs typeface="Arial" panose="020B0604020202020204" pitchFamily="34" charset="0"/>
              </a:rPr>
              <a:t>Engenia</a:t>
            </a:r>
            <a:r>
              <a:rPr kumimoji="0" lang="en-US" sz="2200" b="1" i="0" u="none" strike="noStrike" kern="1200" cap="none" spc="0" normalizeH="0" baseline="30000" noProof="0" dirty="0">
                <a:ln>
                  <a:noFill/>
                </a:ln>
                <a:solidFill>
                  <a:srgbClr val="000000"/>
                </a:solidFill>
                <a:effectLst/>
                <a:uLnTx/>
                <a:uFillTx/>
                <a:latin typeface="Arial"/>
                <a:ea typeface="ＭＳ Ｐゴシック"/>
              </a:rPr>
              <a:t>®</a:t>
            </a:r>
            <a:r>
              <a:rPr kumimoji="0" lang="en-US" sz="2200" b="0" i="0" u="none" strike="noStrike" kern="1200" cap="none" spc="0" normalizeH="0" baseline="0" noProof="0" dirty="0">
                <a:ln>
                  <a:noFill/>
                </a:ln>
                <a:solidFill>
                  <a:srgbClr val="2A2D34"/>
                </a:solidFill>
                <a:effectLst/>
                <a:uLnTx/>
                <a:uFillTx/>
                <a:latin typeface="Arial" panose="020B0604020202020204" pitchFamily="34" charset="0"/>
                <a:ea typeface="ＭＳ Ｐゴシック"/>
                <a:cs typeface="Arial" panose="020B0604020202020204" pitchFamily="34" charset="0"/>
              </a:rPr>
              <a:t> (dicamba)</a:t>
            </a:r>
            <a:endParaRPr kumimoji="0" lang="en-US" sz="2200" b="0" i="0" u="none" strike="noStrike" kern="1200" cap="none" spc="0" normalizeH="0" baseline="30000" noProof="0" dirty="0">
              <a:ln>
                <a:noFill/>
              </a:ln>
              <a:solidFill>
                <a:srgbClr val="2A2D34"/>
              </a:solidFill>
              <a:effectLst/>
              <a:uLnTx/>
              <a:uFillTx/>
              <a:latin typeface="Arial" panose="020B0604020202020204" pitchFamily="34" charset="0"/>
              <a:ea typeface="ＭＳ Ｐゴシック"/>
              <a:cs typeface="Arial" panose="020B0604020202020204" pitchFamily="34" charset="0"/>
            </a:endParaRPr>
          </a:p>
        </p:txBody>
      </p:sp>
      <p:sp>
        <p:nvSpPr>
          <p:cNvPr id="7" name="TextBox 6">
            <a:extLst>
              <a:ext uri="{FF2B5EF4-FFF2-40B4-BE49-F238E27FC236}">
                <a16:creationId xmlns:a16="http://schemas.microsoft.com/office/drawing/2014/main" id="{4CEA4C99-B00A-3E60-69FA-2905FDE1E6DC}"/>
              </a:ext>
            </a:extLst>
          </p:cNvPr>
          <p:cNvSpPr txBox="1"/>
          <p:nvPr/>
        </p:nvSpPr>
        <p:spPr>
          <a:xfrm>
            <a:off x="6182350" y="5140132"/>
            <a:ext cx="564050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A2D34"/>
                </a:solidFill>
                <a:effectLst/>
                <a:uLnTx/>
                <a:uFillTx/>
                <a:latin typeface="Arial" panose="020B0604020202020204" pitchFamily="34" charset="0"/>
                <a:ea typeface="ＭＳ Ｐゴシック"/>
                <a:cs typeface="Arial" panose="020B0604020202020204" pitchFamily="34" charset="0"/>
              </a:rPr>
              <a:t>Roundup Ready</a:t>
            </a:r>
            <a:r>
              <a:rPr kumimoji="0" lang="en-US" sz="2200" b="1" i="0" u="none" strike="noStrike" kern="1200" cap="none" spc="0" normalizeH="0" baseline="30000" noProof="0" dirty="0">
                <a:ln>
                  <a:noFill/>
                </a:ln>
                <a:solidFill>
                  <a:srgbClr val="000000"/>
                </a:solidFill>
                <a:effectLst/>
                <a:uLnTx/>
                <a:uFillTx/>
                <a:latin typeface="Arial"/>
                <a:ea typeface="ＭＳ Ｐゴシック"/>
              </a:rPr>
              <a:t>®</a:t>
            </a:r>
            <a:r>
              <a:rPr kumimoji="0" lang="en-US" sz="2200" b="0" i="0" u="none" strike="noStrike" kern="1200" cap="none" spc="0" normalizeH="0" baseline="0" noProof="0" dirty="0">
                <a:ln>
                  <a:noFill/>
                </a:ln>
                <a:solidFill>
                  <a:srgbClr val="2A2D34"/>
                </a:solidFill>
                <a:effectLst/>
                <a:uLnTx/>
                <a:uFillTx/>
                <a:latin typeface="Arial" panose="020B0604020202020204" pitchFamily="34" charset="0"/>
                <a:ea typeface="ＭＳ Ｐゴシック"/>
                <a:cs typeface="Arial" panose="020B0604020202020204" pitchFamily="34" charset="0"/>
              </a:rPr>
              <a:t> </a:t>
            </a:r>
            <a:r>
              <a:rPr kumimoji="0" lang="en-US" sz="2200" b="0" i="0" u="none" strike="noStrike" kern="1200" cap="none" spc="0" normalizeH="0" baseline="0" noProof="0" dirty="0" err="1">
                <a:ln>
                  <a:noFill/>
                </a:ln>
                <a:solidFill>
                  <a:srgbClr val="2A2D34"/>
                </a:solidFill>
                <a:effectLst/>
                <a:uLnTx/>
                <a:uFillTx/>
                <a:latin typeface="Arial" panose="020B0604020202020204" pitchFamily="34" charset="0"/>
                <a:ea typeface="ＭＳ Ｐゴシック"/>
                <a:cs typeface="Arial" panose="020B0604020202020204" pitchFamily="34" charset="0"/>
              </a:rPr>
              <a:t>Xtend</a:t>
            </a:r>
            <a:r>
              <a:rPr kumimoji="0" lang="en-US" sz="2200" b="0" i="0" u="none" strike="noStrike" kern="1200" cap="none" spc="0" normalizeH="0" baseline="0" noProof="0" dirty="0">
                <a:ln>
                  <a:noFill/>
                </a:ln>
                <a:solidFill>
                  <a:srgbClr val="2A2D34"/>
                </a:solidFill>
                <a:effectLst/>
                <a:uLnTx/>
                <a:uFillTx/>
                <a:latin typeface="Arial" panose="020B0604020202020204" pitchFamily="34" charset="0"/>
                <a:ea typeface="ＭＳ Ｐゴシック"/>
                <a:cs typeface="Arial" panose="020B0604020202020204" pitchFamily="34" charset="0"/>
              </a:rPr>
              <a:t> soybeans sprayed with 1X rate of Enlist Duo</a:t>
            </a:r>
            <a:r>
              <a:rPr kumimoji="0" lang="en-US" sz="2200" b="1" i="0" u="none" strike="noStrike" kern="1200" cap="none" spc="0" normalizeH="0" baseline="30000" noProof="0" dirty="0">
                <a:ln>
                  <a:noFill/>
                </a:ln>
                <a:solidFill>
                  <a:srgbClr val="000000"/>
                </a:solidFill>
                <a:effectLst/>
                <a:uLnTx/>
                <a:uFillTx/>
                <a:latin typeface="Arial"/>
                <a:ea typeface="ＭＳ Ｐゴシック"/>
              </a:rPr>
              <a:t>® </a:t>
            </a:r>
            <a:r>
              <a:rPr kumimoji="0" lang="en-US" sz="2200" i="0" u="none" strike="noStrike" kern="1200" cap="none" spc="0" normalizeH="0" noProof="0" dirty="0">
                <a:ln>
                  <a:noFill/>
                </a:ln>
                <a:solidFill>
                  <a:srgbClr val="000000"/>
                </a:solidFill>
                <a:effectLst/>
                <a:uLnTx/>
                <a:uFillTx/>
                <a:latin typeface="Arial"/>
                <a:ea typeface="ＭＳ Ｐゴシック"/>
              </a:rPr>
              <a:t>herbicide</a:t>
            </a:r>
            <a:endParaRPr kumimoji="0" lang="en-US" sz="2200" i="0" u="none" strike="noStrike" kern="1200" cap="none" spc="0" normalizeH="0" baseline="30000" noProof="0" dirty="0">
              <a:ln>
                <a:noFill/>
              </a:ln>
              <a:solidFill>
                <a:srgbClr val="2A2D34"/>
              </a:solidFill>
              <a:effectLst/>
              <a:uLnTx/>
              <a:uFillTx/>
              <a:latin typeface="Arial" panose="020B0604020202020204" pitchFamily="34" charset="0"/>
              <a:ea typeface="ＭＳ Ｐゴシック"/>
              <a:cs typeface="Arial" panose="020B0604020202020204" pitchFamily="34" charset="0"/>
            </a:endParaRPr>
          </a:p>
        </p:txBody>
      </p:sp>
      <p:pic>
        <p:nvPicPr>
          <p:cNvPr id="8" name="Picture 7">
            <a:extLst>
              <a:ext uri="{FF2B5EF4-FFF2-40B4-BE49-F238E27FC236}">
                <a16:creationId xmlns:a16="http://schemas.microsoft.com/office/drawing/2014/main" id="{CACF6857-1119-3867-A115-564FAAE550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82350" y="1360443"/>
            <a:ext cx="5640502" cy="3765035"/>
          </a:xfrm>
          <a:prstGeom prst="rect">
            <a:avLst/>
          </a:prstGeom>
        </p:spPr>
      </p:pic>
      <p:pic>
        <p:nvPicPr>
          <p:cNvPr id="9" name="Picture 8">
            <a:extLst>
              <a:ext uri="{FF2B5EF4-FFF2-40B4-BE49-F238E27FC236}">
                <a16:creationId xmlns:a16="http://schemas.microsoft.com/office/drawing/2014/main" id="{2C447444-773D-3FAF-92BA-E2EA700932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1310" y="1353527"/>
            <a:ext cx="5640502" cy="3765035"/>
          </a:xfrm>
          <a:prstGeom prst="rect">
            <a:avLst/>
          </a:prstGeom>
        </p:spPr>
      </p:pic>
    </p:spTree>
    <p:extLst>
      <p:ext uri="{BB962C8B-B14F-4D97-AF65-F5344CB8AC3E}">
        <p14:creationId xmlns:p14="http://schemas.microsoft.com/office/powerpoint/2010/main" val="3427910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36689E-CD06-9668-FF7D-1681EB61116E}"/>
              </a:ext>
            </a:extLst>
          </p:cNvPr>
          <p:cNvSpPr>
            <a:spLocks noGrp="1"/>
          </p:cNvSpPr>
          <p:nvPr>
            <p:ph type="sldNum" sz="quarter" idx="10"/>
          </p:nvPr>
        </p:nvSpPr>
        <p:spPr/>
        <p:txBody>
          <a:bodyPr/>
          <a:lstStyle/>
          <a:p>
            <a:pPr defTabSz="914377"/>
            <a:fld id="{1F36BDE1-9F69-D444-9770-E7676ED456C3}" type="slidenum">
              <a:rPr lang="en-US" smtClean="0"/>
              <a:pPr defTabSz="914377"/>
              <a:t>26</a:t>
            </a:fld>
            <a:endParaRPr lang="en-US" dirty="0"/>
          </a:p>
        </p:txBody>
      </p:sp>
      <p:sp>
        <p:nvSpPr>
          <p:cNvPr id="6" name="Title 3">
            <a:extLst>
              <a:ext uri="{FF2B5EF4-FFF2-40B4-BE49-F238E27FC236}">
                <a16:creationId xmlns:a16="http://schemas.microsoft.com/office/drawing/2014/main" id="{AC2BEF39-05AA-6ACF-A9D4-4CDC1FEB0394}"/>
              </a:ext>
            </a:extLst>
          </p:cNvPr>
          <p:cNvSpPr>
            <a:spLocks noGrp="1"/>
          </p:cNvSpPr>
          <p:nvPr>
            <p:ph type="title"/>
          </p:nvPr>
        </p:nvSpPr>
        <p:spPr>
          <a:xfrm>
            <a:off x="609600" y="90798"/>
            <a:ext cx="10972800" cy="791195"/>
          </a:xfrm>
        </p:spPr>
        <p:txBody>
          <a:bodyPr/>
          <a:lstStyle/>
          <a:p>
            <a:r>
              <a:rPr lang="en-US" b="1" dirty="0"/>
              <a:t>Designing a program approach in Enlist Cotton</a:t>
            </a:r>
            <a:endParaRPr lang="en-US" dirty="0"/>
          </a:p>
        </p:txBody>
      </p:sp>
      <p:pic>
        <p:nvPicPr>
          <p:cNvPr id="4" name="Picture 3" descr="A screenshot of a computer&#10;&#10;Description automatically generated with medium confidence">
            <a:extLst>
              <a:ext uri="{FF2B5EF4-FFF2-40B4-BE49-F238E27FC236}">
                <a16:creationId xmlns:a16="http://schemas.microsoft.com/office/drawing/2014/main" id="{072ED051-DCFC-8866-9051-86E7A7D6A0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505" b="4776"/>
          <a:stretch/>
        </p:blipFill>
        <p:spPr>
          <a:xfrm>
            <a:off x="1043930" y="1127070"/>
            <a:ext cx="10104141" cy="5035368"/>
          </a:xfrm>
          <a:prstGeom prst="rect">
            <a:avLst/>
          </a:prstGeom>
        </p:spPr>
      </p:pic>
    </p:spTree>
    <p:extLst>
      <p:ext uri="{BB962C8B-B14F-4D97-AF65-F5344CB8AC3E}">
        <p14:creationId xmlns:p14="http://schemas.microsoft.com/office/powerpoint/2010/main" val="4285706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7CD5B2-20E8-2E68-909E-37AFB4C3CDC2}"/>
              </a:ext>
            </a:extLst>
          </p:cNvPr>
          <p:cNvSpPr>
            <a:spLocks noGrp="1"/>
          </p:cNvSpPr>
          <p:nvPr>
            <p:ph type="sldNum" sz="quarter" idx="10"/>
          </p:nvPr>
        </p:nvSpPr>
        <p:spPr/>
        <p:txBody>
          <a:bodyPr/>
          <a:lstStyle/>
          <a:p>
            <a:pPr defTabSz="914377"/>
            <a:fld id="{1F36BDE1-9F69-D444-9770-E7676ED456C3}" type="slidenum">
              <a:rPr lang="en-US" smtClean="0"/>
              <a:pPr defTabSz="914377"/>
              <a:t>27</a:t>
            </a:fld>
            <a:endParaRPr lang="en-US" dirty="0"/>
          </a:p>
        </p:txBody>
      </p:sp>
      <p:sp>
        <p:nvSpPr>
          <p:cNvPr id="5" name="Title 3">
            <a:extLst>
              <a:ext uri="{FF2B5EF4-FFF2-40B4-BE49-F238E27FC236}">
                <a16:creationId xmlns:a16="http://schemas.microsoft.com/office/drawing/2014/main" id="{D5AEEB4D-FFEB-19D1-0071-67F4659145C8}"/>
              </a:ext>
            </a:extLst>
          </p:cNvPr>
          <p:cNvSpPr>
            <a:spLocks noGrp="1"/>
          </p:cNvSpPr>
          <p:nvPr>
            <p:ph type="title"/>
          </p:nvPr>
        </p:nvSpPr>
        <p:spPr>
          <a:xfrm>
            <a:off x="609600" y="90798"/>
            <a:ext cx="10972800" cy="791195"/>
          </a:xfrm>
        </p:spPr>
        <p:txBody>
          <a:bodyPr/>
          <a:lstStyle/>
          <a:p>
            <a:r>
              <a:rPr lang="en-US" b="1" dirty="0"/>
              <a:t>Designing a program approach in Enlist Corn</a:t>
            </a:r>
            <a:endParaRPr lang="en-US" dirty="0"/>
          </a:p>
        </p:txBody>
      </p:sp>
      <p:pic>
        <p:nvPicPr>
          <p:cNvPr id="6" name="Picture 5">
            <a:extLst>
              <a:ext uri="{FF2B5EF4-FFF2-40B4-BE49-F238E27FC236}">
                <a16:creationId xmlns:a16="http://schemas.microsoft.com/office/drawing/2014/main" id="{A9072483-11AF-CBD3-C422-DDC6AD101349}"/>
              </a:ext>
            </a:extLst>
          </p:cNvPr>
          <p:cNvPicPr>
            <a:picLocks noChangeAspect="1"/>
          </p:cNvPicPr>
          <p:nvPr/>
        </p:nvPicPr>
        <p:blipFill rotWithShape="1">
          <a:blip r:embed="rId2"/>
          <a:srcRect t="10731"/>
          <a:stretch/>
        </p:blipFill>
        <p:spPr>
          <a:xfrm>
            <a:off x="1175385" y="1044753"/>
            <a:ext cx="9841230" cy="5150190"/>
          </a:xfrm>
          <a:prstGeom prst="rect">
            <a:avLst/>
          </a:prstGeom>
        </p:spPr>
      </p:pic>
    </p:spTree>
    <p:extLst>
      <p:ext uri="{BB962C8B-B14F-4D97-AF65-F5344CB8AC3E}">
        <p14:creationId xmlns:p14="http://schemas.microsoft.com/office/powerpoint/2010/main" val="854663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3F431-68DD-3909-8BB2-27837841BA21}"/>
              </a:ext>
            </a:extLst>
          </p:cNvPr>
          <p:cNvSpPr>
            <a:spLocks noGrp="1"/>
          </p:cNvSpPr>
          <p:nvPr>
            <p:ph type="title"/>
          </p:nvPr>
        </p:nvSpPr>
        <p:spPr/>
        <p:txBody>
          <a:bodyPr/>
          <a:lstStyle/>
          <a:p>
            <a:r>
              <a:rPr lang="en-US" dirty="0">
                <a:latin typeface="Arial"/>
                <a:cs typeface="Arial"/>
              </a:rPr>
              <a:t>Tank-mix Options: Glyphosate or Liberty</a:t>
            </a:r>
            <a:r>
              <a:rPr lang="en-US" baseline="30000" dirty="0">
                <a:latin typeface="Arial"/>
                <a:cs typeface="Arial"/>
              </a:rPr>
              <a:t>®</a:t>
            </a:r>
            <a:r>
              <a:rPr lang="en-US" dirty="0">
                <a:latin typeface="Arial"/>
                <a:cs typeface="Arial"/>
              </a:rPr>
              <a:t> Herbicide?</a:t>
            </a:r>
            <a:endParaRPr lang="en-US" dirty="0"/>
          </a:p>
        </p:txBody>
      </p:sp>
      <p:sp>
        <p:nvSpPr>
          <p:cNvPr id="3" name="Slide Number Placeholder 2">
            <a:extLst>
              <a:ext uri="{FF2B5EF4-FFF2-40B4-BE49-F238E27FC236}">
                <a16:creationId xmlns:a16="http://schemas.microsoft.com/office/drawing/2014/main" id="{55509373-5BE4-49BC-AF20-A5F0FA7F95D7}"/>
              </a:ext>
            </a:extLst>
          </p:cNvPr>
          <p:cNvSpPr>
            <a:spLocks noGrp="1"/>
          </p:cNvSpPr>
          <p:nvPr>
            <p:ph type="sldNum" sz="quarter" idx="10"/>
          </p:nvPr>
        </p:nvSpPr>
        <p:spPr/>
        <p:txBody>
          <a:bodyPr/>
          <a:lstStyle/>
          <a:p>
            <a:pPr defTabSz="914377"/>
            <a:fld id="{1F36BDE1-9F69-D444-9770-E7676ED456C3}" type="slidenum">
              <a:rPr lang="en-US" smtClean="0"/>
              <a:pPr defTabSz="914377"/>
              <a:t>28</a:t>
            </a:fld>
            <a:endParaRPr lang="en-US" dirty="0"/>
          </a:p>
        </p:txBody>
      </p:sp>
      <p:sp>
        <p:nvSpPr>
          <p:cNvPr id="5" name="Content Placeholder 2">
            <a:extLst>
              <a:ext uri="{FF2B5EF4-FFF2-40B4-BE49-F238E27FC236}">
                <a16:creationId xmlns:a16="http://schemas.microsoft.com/office/drawing/2014/main" id="{2F70EA5F-EC25-19A4-BC92-2444D0B3D5E4}"/>
              </a:ext>
            </a:extLst>
          </p:cNvPr>
          <p:cNvSpPr txBox="1">
            <a:spLocks/>
          </p:cNvSpPr>
          <p:nvPr/>
        </p:nvSpPr>
        <p:spPr bwMode="auto">
          <a:xfrm>
            <a:off x="609599" y="1008576"/>
            <a:ext cx="11277600" cy="471488"/>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rtl="0" eaLnBrk="1" fontAlgn="base" hangingPunct="1">
              <a:lnSpc>
                <a:spcPts val="2600"/>
              </a:lnSpc>
              <a:spcBef>
                <a:spcPct val="40000"/>
              </a:spcBef>
              <a:spcAft>
                <a:spcPct val="0"/>
              </a:spcAft>
              <a:buClr>
                <a:schemeClr val="tx1"/>
              </a:buClr>
              <a:buFont typeface="Arial" pitchFamily="34" charset="0"/>
              <a:buNone/>
              <a:defRPr sz="2000">
                <a:solidFill>
                  <a:schemeClr val="tx1"/>
                </a:solidFill>
                <a:latin typeface="Arial"/>
                <a:ea typeface="+mn-ea"/>
                <a:cs typeface="Arial"/>
              </a:defRPr>
            </a:lvl1pPr>
            <a:lvl2pPr marL="576000" indent="-288000" algn="l" rtl="0" eaLnBrk="1" fontAlgn="base" hangingPunct="1">
              <a:lnSpc>
                <a:spcPts val="2600"/>
              </a:lnSpc>
              <a:spcBef>
                <a:spcPct val="15000"/>
              </a:spcBef>
              <a:spcAft>
                <a:spcPct val="0"/>
              </a:spcAft>
              <a:buFont typeface="Wingdings" panose="05000000000000000000" pitchFamily="2" charset="2"/>
              <a:buChar char="§"/>
              <a:defRPr sz="1800">
                <a:solidFill>
                  <a:schemeClr val="tx1"/>
                </a:solidFill>
                <a:latin typeface="Arial"/>
                <a:ea typeface="+mn-ea"/>
                <a:cs typeface="Arial"/>
              </a:defRPr>
            </a:lvl2pPr>
            <a:lvl3pPr marL="882000" indent="-288000" algn="l" rtl="0" eaLnBrk="1" fontAlgn="base" hangingPunct="1">
              <a:lnSpc>
                <a:spcPts val="2600"/>
              </a:lnSpc>
              <a:spcBef>
                <a:spcPts val="0"/>
              </a:spcBef>
              <a:spcAft>
                <a:spcPct val="0"/>
              </a:spcAft>
              <a:buFont typeface="Arial" pitchFamily="34" charset="0"/>
              <a:buChar char="−"/>
              <a:tabLst/>
              <a:defRPr sz="1600">
                <a:solidFill>
                  <a:schemeClr val="tx1"/>
                </a:solidFill>
                <a:latin typeface="Arial"/>
                <a:ea typeface="+mn-ea"/>
                <a:cs typeface="Arial"/>
              </a:defRPr>
            </a:lvl3pPr>
            <a:lvl4pPr marL="1152000" indent="-288000" algn="l" rtl="0" eaLnBrk="1" fontAlgn="base" hangingPunct="1">
              <a:lnSpc>
                <a:spcPts val="2600"/>
              </a:lnSpc>
              <a:spcBef>
                <a:spcPct val="0"/>
              </a:spcBef>
              <a:spcAft>
                <a:spcPct val="0"/>
              </a:spcAft>
              <a:buChar char="•"/>
              <a:defRPr sz="1400">
                <a:solidFill>
                  <a:schemeClr val="tx1"/>
                </a:solidFill>
                <a:latin typeface="Arial"/>
                <a:ea typeface="+mn-ea"/>
                <a:cs typeface="Arial"/>
              </a:defRPr>
            </a:lvl4pPr>
            <a:lvl5pPr marL="1440000" indent="-288000" algn="l" rtl="0" eaLnBrk="1" fontAlgn="base" hangingPunct="1">
              <a:lnSpc>
                <a:spcPts val="2600"/>
              </a:lnSpc>
              <a:spcBef>
                <a:spcPct val="0"/>
              </a:spcBef>
              <a:spcAft>
                <a:spcPct val="0"/>
              </a:spcAft>
              <a:buFont typeface="Arial" pitchFamily="34" charset="0"/>
              <a:buChar char="•"/>
              <a:defRPr sz="1200">
                <a:solidFill>
                  <a:schemeClr val="tx1"/>
                </a:solidFill>
                <a:latin typeface="Arial"/>
                <a:ea typeface="+mn-ea"/>
                <a:cs typeface="Arial"/>
              </a:defRPr>
            </a:lvl5pPr>
            <a:lvl6pPr marL="1603375" indent="-174625" algn="l" rtl="0" eaLnBrk="1" fontAlgn="base" hangingPunct="1">
              <a:spcBef>
                <a:spcPct val="0"/>
              </a:spcBef>
              <a:spcAft>
                <a:spcPct val="0"/>
              </a:spcAft>
              <a:buChar char="–"/>
              <a:defRPr sz="1400">
                <a:solidFill>
                  <a:schemeClr val="tx1"/>
                </a:solidFill>
                <a:latin typeface="+mn-lt"/>
                <a:ea typeface="+mn-ea"/>
              </a:defRPr>
            </a:lvl6pPr>
            <a:lvl7pPr marL="2060575" indent="-174625" algn="l" rtl="0" eaLnBrk="1" fontAlgn="base" hangingPunct="1">
              <a:spcBef>
                <a:spcPct val="0"/>
              </a:spcBef>
              <a:spcAft>
                <a:spcPct val="0"/>
              </a:spcAft>
              <a:buChar char="–"/>
              <a:defRPr sz="1400">
                <a:solidFill>
                  <a:schemeClr val="tx1"/>
                </a:solidFill>
                <a:latin typeface="+mn-lt"/>
                <a:ea typeface="+mn-ea"/>
              </a:defRPr>
            </a:lvl7pPr>
            <a:lvl8pPr marL="2517775" indent="-174625" algn="l" rtl="0" eaLnBrk="1" fontAlgn="base" hangingPunct="1">
              <a:spcBef>
                <a:spcPct val="0"/>
              </a:spcBef>
              <a:spcAft>
                <a:spcPct val="0"/>
              </a:spcAft>
              <a:buChar char="–"/>
              <a:defRPr sz="1400">
                <a:solidFill>
                  <a:schemeClr val="tx1"/>
                </a:solidFill>
                <a:latin typeface="+mn-lt"/>
                <a:ea typeface="+mn-ea"/>
              </a:defRPr>
            </a:lvl8pPr>
            <a:lvl9pPr marL="2974975" indent="-174625" algn="l" rtl="0" eaLnBrk="1" fontAlgn="base" hangingPunct="1">
              <a:spcBef>
                <a:spcPct val="0"/>
              </a:spcBef>
              <a:spcAft>
                <a:spcPct val="0"/>
              </a:spcAft>
              <a:buChar char="–"/>
              <a:defRPr sz="1400">
                <a:solidFill>
                  <a:schemeClr val="tx1"/>
                </a:solidFill>
                <a:latin typeface="+mn-lt"/>
                <a:ea typeface="+mn-ea"/>
              </a:defRPr>
            </a:lvl9pPr>
          </a:lstStyle>
          <a:p>
            <a:pPr>
              <a:lnSpc>
                <a:spcPct val="120000"/>
              </a:lnSpc>
            </a:pPr>
            <a:r>
              <a:rPr lang="en-US" kern="0"/>
              <a:t>Consider: weed pressure, weather conditions, agronomics, full-season weed management plan?</a:t>
            </a:r>
            <a:endParaRPr lang="en-US" sz="2400" kern="0" dirty="0"/>
          </a:p>
        </p:txBody>
      </p:sp>
      <p:graphicFrame>
        <p:nvGraphicFramePr>
          <p:cNvPr id="6" name="Table 5">
            <a:extLst>
              <a:ext uri="{FF2B5EF4-FFF2-40B4-BE49-F238E27FC236}">
                <a16:creationId xmlns:a16="http://schemas.microsoft.com/office/drawing/2014/main" id="{F57F254B-3B40-8D7F-1A80-FB2B7F2A98D4}"/>
              </a:ext>
            </a:extLst>
          </p:cNvPr>
          <p:cNvGraphicFramePr>
            <a:graphicFrameLocks noGrp="1"/>
          </p:cNvGraphicFramePr>
          <p:nvPr>
            <p:extLst>
              <p:ext uri="{D42A27DB-BD31-4B8C-83A1-F6EECF244321}">
                <p14:modId xmlns:p14="http://schemas.microsoft.com/office/powerpoint/2010/main" val="787778004"/>
              </p:ext>
            </p:extLst>
          </p:nvPr>
        </p:nvGraphicFramePr>
        <p:xfrm>
          <a:off x="429245" y="1589869"/>
          <a:ext cx="11333506" cy="4541520"/>
        </p:xfrm>
        <a:graphic>
          <a:graphicData uri="http://schemas.openxmlformats.org/drawingml/2006/table">
            <a:tbl>
              <a:tblPr firstRow="1" firstCol="1" bandRow="1">
                <a:tableStyleId>{5C22544A-7EE6-4342-B048-85BDC9FD1C3A}</a:tableStyleId>
              </a:tblPr>
              <a:tblGrid>
                <a:gridCol w="1007667">
                  <a:extLst>
                    <a:ext uri="{9D8B030D-6E8A-4147-A177-3AD203B41FA5}">
                      <a16:colId xmlns:a16="http://schemas.microsoft.com/office/drawing/2014/main" val="20000"/>
                    </a:ext>
                  </a:extLst>
                </a:gridCol>
                <a:gridCol w="3287486">
                  <a:extLst>
                    <a:ext uri="{9D8B030D-6E8A-4147-A177-3AD203B41FA5}">
                      <a16:colId xmlns:a16="http://schemas.microsoft.com/office/drawing/2014/main" val="20001"/>
                    </a:ext>
                  </a:extLst>
                </a:gridCol>
                <a:gridCol w="4136471">
                  <a:extLst>
                    <a:ext uri="{9D8B030D-6E8A-4147-A177-3AD203B41FA5}">
                      <a16:colId xmlns:a16="http://schemas.microsoft.com/office/drawing/2014/main" val="20002"/>
                    </a:ext>
                  </a:extLst>
                </a:gridCol>
                <a:gridCol w="2901882">
                  <a:extLst>
                    <a:ext uri="{9D8B030D-6E8A-4147-A177-3AD203B41FA5}">
                      <a16:colId xmlns:a16="http://schemas.microsoft.com/office/drawing/2014/main" val="957482202"/>
                    </a:ext>
                  </a:extLst>
                </a:gridCol>
              </a:tblGrid>
              <a:tr h="432935">
                <a:tc>
                  <a:txBody>
                    <a:bodyPr/>
                    <a:lstStyle/>
                    <a:p>
                      <a:pPr marL="0" marR="0" algn="ctr" defTabSz="914400" rtl="0" eaLnBrk="1" latinLnBrk="0" hangingPunct="1">
                        <a:spcBef>
                          <a:spcPts val="0"/>
                        </a:spcBef>
                        <a:spcAft>
                          <a:spcPts val="0"/>
                        </a:spcAft>
                      </a:pPr>
                      <a:endParaRPr lang="en-US" sz="2400" b="1" kern="1200" dirty="0">
                        <a:solidFill>
                          <a:schemeClr val="lt1"/>
                        </a:solidFill>
                        <a:effectLst/>
                        <a:latin typeface="+mn-lt"/>
                        <a:ea typeface="+mn-ea"/>
                        <a:cs typeface="+mn-cs"/>
                      </a:endParaRPr>
                    </a:p>
                  </a:txBody>
                  <a:tcPr/>
                </a:tc>
                <a:tc>
                  <a:txBody>
                    <a:bodyPr/>
                    <a:lstStyle/>
                    <a:p>
                      <a:pPr marL="0" marR="0" algn="ctr" defTabSz="914400" rtl="0" eaLnBrk="1" latinLnBrk="0" hangingPunct="1">
                        <a:spcBef>
                          <a:spcPts val="0"/>
                        </a:spcBef>
                        <a:spcAft>
                          <a:spcPts val="0"/>
                        </a:spcAft>
                      </a:pPr>
                      <a:r>
                        <a:rPr lang="en-US" sz="2800" b="1" kern="1200" dirty="0">
                          <a:solidFill>
                            <a:schemeClr val="bg1"/>
                          </a:solidFill>
                          <a:effectLst/>
                          <a:latin typeface="Arial" panose="020B0604020202020204" pitchFamily="34" charset="0"/>
                          <a:ea typeface="+mn-ea"/>
                          <a:cs typeface="Arial" panose="020B0604020202020204" pitchFamily="34" charset="0"/>
                        </a:rPr>
                        <a:t>Glyphosate</a:t>
                      </a:r>
                    </a:p>
                  </a:txBody>
                  <a:tcPr>
                    <a:solidFill>
                      <a:schemeClr val="accent1"/>
                    </a:solidFill>
                  </a:tcPr>
                </a:tc>
                <a:tc>
                  <a:txBody>
                    <a:bodyPr/>
                    <a:lstStyle/>
                    <a:p>
                      <a:pPr marL="0" marR="0" algn="ctr">
                        <a:spcBef>
                          <a:spcPts val="0"/>
                        </a:spcBef>
                        <a:spcAft>
                          <a:spcPts val="0"/>
                        </a:spcAft>
                      </a:pPr>
                      <a:r>
                        <a:rPr lang="en-US" sz="2800" b="1" kern="1200" dirty="0">
                          <a:solidFill>
                            <a:schemeClr val="bg1"/>
                          </a:solidFill>
                          <a:effectLst/>
                          <a:latin typeface="Arial" panose="020B0604020202020204" pitchFamily="34" charset="0"/>
                          <a:ea typeface="+mn-ea"/>
                          <a:cs typeface="Arial" panose="020B0604020202020204" pitchFamily="34" charset="0"/>
                        </a:rPr>
                        <a:t>Liberty</a:t>
                      </a:r>
                      <a:r>
                        <a:rPr lang="en-US" sz="2800" b="1" kern="1200" baseline="30000" dirty="0">
                          <a:solidFill>
                            <a:schemeClr val="bg1"/>
                          </a:solidFill>
                          <a:effectLst/>
                          <a:latin typeface="Arial" panose="020B0604020202020204" pitchFamily="34" charset="0"/>
                          <a:ea typeface="+mn-ea"/>
                          <a:cs typeface="Arial" panose="020B0604020202020204" pitchFamily="34" charset="0"/>
                        </a:rPr>
                        <a:t>®</a:t>
                      </a:r>
                      <a:r>
                        <a:rPr lang="en-US" sz="2800" b="1" kern="1200" dirty="0">
                          <a:solidFill>
                            <a:schemeClr val="bg1"/>
                          </a:solidFill>
                          <a:effectLst/>
                          <a:latin typeface="Arial" panose="020B0604020202020204" pitchFamily="34" charset="0"/>
                          <a:ea typeface="+mn-ea"/>
                          <a:cs typeface="Arial" panose="020B0604020202020204" pitchFamily="34" charset="0"/>
                        </a:rPr>
                        <a:t> </a:t>
                      </a:r>
                      <a:r>
                        <a:rPr lang="en-US" sz="2800" b="1" kern="1200" dirty="0">
                          <a:solidFill>
                            <a:srgbClr val="FFFFFF"/>
                          </a:solidFill>
                          <a:effectLst/>
                          <a:latin typeface="Arial" panose="020B0604020202020204" pitchFamily="34" charset="0"/>
                          <a:ea typeface="+mn-ea"/>
                          <a:cs typeface="Arial" panose="020B0604020202020204" pitchFamily="34" charset="0"/>
                        </a:rPr>
                        <a:t>herbicide</a:t>
                      </a:r>
                    </a:p>
                  </a:txBody>
                  <a:tcPr>
                    <a:solidFill>
                      <a:schemeClr val="accent1"/>
                    </a:solidFill>
                  </a:tcPr>
                </a:tc>
                <a:tc>
                  <a:txBody>
                    <a:bodyPr/>
                    <a:lstStyle/>
                    <a:p>
                      <a:pPr marL="0" marR="0" algn="ctr">
                        <a:spcBef>
                          <a:spcPts val="0"/>
                        </a:spcBef>
                        <a:spcAft>
                          <a:spcPts val="0"/>
                        </a:spcAft>
                      </a:pPr>
                      <a:r>
                        <a:rPr lang="en-US" sz="2800" b="1" kern="1200" dirty="0">
                          <a:solidFill>
                            <a:schemeClr val="bg1"/>
                          </a:solidFill>
                          <a:effectLst/>
                          <a:latin typeface="Arial" panose="020B0604020202020204" pitchFamily="34" charset="0"/>
                          <a:ea typeface="+mn-ea"/>
                          <a:cs typeface="Arial" panose="020B0604020202020204" pitchFamily="34" charset="0"/>
                        </a:rPr>
                        <a:t>Both</a:t>
                      </a:r>
                    </a:p>
                  </a:txBody>
                  <a:tcPr>
                    <a:solidFill>
                      <a:schemeClr val="accent1"/>
                    </a:solidFill>
                  </a:tcPr>
                </a:tc>
                <a:extLst>
                  <a:ext uri="{0D108BD9-81ED-4DB2-BD59-A6C34878D82A}">
                    <a16:rowId xmlns:a16="http://schemas.microsoft.com/office/drawing/2014/main" val="10000"/>
                  </a:ext>
                </a:extLst>
              </a:tr>
              <a:tr h="1707398">
                <a:tc>
                  <a:txBody>
                    <a:bodyPr/>
                    <a:lstStyle/>
                    <a:p>
                      <a:pPr marL="0" marR="0">
                        <a:spcBef>
                          <a:spcPts val="0"/>
                        </a:spcBef>
                        <a:spcAft>
                          <a:spcPts val="0"/>
                        </a:spcAft>
                      </a:pPr>
                      <a:r>
                        <a:rPr lang="en-US" sz="2400" dirty="0">
                          <a:effectLst/>
                          <a:latin typeface="Arial" panose="020B0604020202020204" pitchFamily="34" charset="0"/>
                          <a:cs typeface="Arial" panose="020B0604020202020204" pitchFamily="34" charset="0"/>
                        </a:rPr>
                        <a:t>Pros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chemeClr val="accent3">
                        <a:lumMod val="60000"/>
                        <a:lumOff val="4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Better for grass control than glufosinate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Application window through R2 </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indent="-285750">
                        <a:spcBef>
                          <a:spcPts val="0"/>
                        </a:spcBef>
                        <a:spcAft>
                          <a:spcPts val="0"/>
                        </a:spcAft>
                        <a:buFont typeface="Arial" panose="020B0604020202020204" pitchFamily="34" charset="0"/>
                        <a:buChar char="•"/>
                      </a:pPr>
                      <a:endParaRPr lang="en-US" sz="1100"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Most effective post mix on resistant weeds (incl. </a:t>
                      </a:r>
                      <a:r>
                        <a:rPr kumimoji="0" lang="en-US" sz="1800" b="0"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waterhemp</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pigweed)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No true Liberty</a:t>
                      </a:r>
                      <a:r>
                        <a:rPr kumimoji="0" lang="en-US" sz="1800" b="0" i="0" u="none" strike="noStrike" kern="1200" cap="none" spc="0" normalizeH="0" baseline="3000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herbicide resistance documented</a:t>
                      </a:r>
                      <a:endParaRPr kumimoji="0" lang="en-US" sz="1800" b="0" i="0" u="none" strike="sng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Strong broadleaf control relative to grass control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Best option for kochia</a:t>
                      </a:r>
                      <a:endParaRPr lang="en-US" dirty="0">
                        <a:solidFill>
                          <a:schemeClr val="tx1"/>
                        </a:solidFill>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u="none" kern="1200" dirty="0">
                          <a:solidFill>
                            <a:schemeClr val="tx1"/>
                          </a:solidFill>
                          <a:effectLst/>
                          <a:latin typeface="Arial" panose="020B0604020202020204" pitchFamily="34" charset="0"/>
                          <a:ea typeface="+mn-ea"/>
                          <a:cs typeface="Arial" panose="020B0604020202020204" pitchFamily="34" charset="0"/>
                        </a:rPr>
                        <a:t>3 sites of action in one pass</a:t>
                      </a:r>
                    </a:p>
                    <a:p>
                      <a:pPr marL="285750" marR="0" indent="-285750" algn="l" defTabSz="914400" rtl="0" eaLnBrk="1" latinLnBrk="0" hangingPunct="1">
                        <a:spcBef>
                          <a:spcPts val="0"/>
                        </a:spcBef>
                        <a:spcAft>
                          <a:spcPts val="0"/>
                        </a:spcAft>
                        <a:buFont typeface="Arial" panose="020B0604020202020204" pitchFamily="34" charset="0"/>
                        <a:buChar char="•"/>
                      </a:pPr>
                      <a:endParaRPr lang="en-US" sz="1800" u="none" kern="1200" dirty="0">
                        <a:solidFill>
                          <a:schemeClr val="tx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1"/>
                  </a:ext>
                </a:extLst>
              </a:tr>
              <a:tr h="1416742">
                <a:tc>
                  <a:txBody>
                    <a:bodyPr/>
                    <a:lstStyle/>
                    <a:p>
                      <a:pPr marL="0" marR="0" algn="l" defTabSz="914400" rtl="0" eaLnBrk="1" latinLnBrk="0" hangingPunct="1">
                        <a:spcBef>
                          <a:spcPts val="0"/>
                        </a:spcBef>
                        <a:spcAft>
                          <a:spcPts val="0"/>
                        </a:spcAft>
                      </a:pPr>
                      <a:r>
                        <a:rPr lang="en-US" sz="2400" b="1" kern="1200" dirty="0">
                          <a:solidFill>
                            <a:schemeClr val="lt1"/>
                          </a:solidFill>
                          <a:effectLst/>
                          <a:latin typeface="Arial" panose="020B0604020202020204" pitchFamily="34" charset="0"/>
                          <a:ea typeface="+mn-ea"/>
                          <a:cs typeface="Arial" panose="020B0604020202020204" pitchFamily="34" charset="0"/>
                        </a:rPr>
                        <a:t>Cons</a:t>
                      </a:r>
                    </a:p>
                  </a:txBody>
                  <a:tcPr anchor="ctr">
                    <a:solidFill>
                      <a:schemeClr val="accent6"/>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 activity on glyphosate-resistant weeds (incl. </a:t>
                      </a:r>
                      <a:r>
                        <a:rPr kumimoji="0" lang="en-US" sz="1800" b="0"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waterhemp</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pigweed)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2A2D34"/>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indent="-285750">
                        <a:spcBef>
                          <a:spcPts val="0"/>
                        </a:spcBef>
                        <a:spcAft>
                          <a:spcPts val="0"/>
                        </a:spcAft>
                        <a:buFont typeface="Arial" panose="020B0604020202020204" pitchFamily="34" charset="0"/>
                        <a:buChar char="•"/>
                      </a:pPr>
                      <a:endParaRPr lang="en-US" sz="1100" u="none"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Application window no later than R1</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indent="-285750">
                        <a:spcBef>
                          <a:spcPts val="0"/>
                        </a:spcBef>
                        <a:spcAft>
                          <a:spcPts val="0"/>
                        </a:spcAft>
                        <a:buFont typeface="Arial" panose="020B0604020202020204" pitchFamily="34" charset="0"/>
                        <a:buChar char="•"/>
                      </a:pPr>
                      <a:r>
                        <a:rPr lang="en-US" sz="1800" u="none" dirty="0">
                          <a:solidFill>
                            <a:schemeClr val="tx1"/>
                          </a:solidFill>
                          <a:effectLst/>
                          <a:latin typeface="Arial" panose="020B0604020202020204" pitchFamily="34" charset="0"/>
                          <a:cs typeface="Arial" panose="020B0604020202020204" pitchFamily="34" charset="0"/>
                        </a:rPr>
                        <a:t>Needs higher humidity conditions for best performance - spray dawn to 2 </a:t>
                      </a:r>
                      <a:r>
                        <a:rPr lang="en-US" sz="1800" u="none" dirty="0" err="1">
                          <a:solidFill>
                            <a:schemeClr val="tx1"/>
                          </a:solidFill>
                          <a:effectLst/>
                          <a:latin typeface="Arial" panose="020B0604020202020204" pitchFamily="34" charset="0"/>
                          <a:cs typeface="Arial" panose="020B0604020202020204" pitchFamily="34" charset="0"/>
                        </a:rPr>
                        <a:t>hr</a:t>
                      </a:r>
                      <a:r>
                        <a:rPr lang="en-US" sz="1800" u="none" dirty="0">
                          <a:solidFill>
                            <a:schemeClr val="tx1"/>
                          </a:solidFill>
                          <a:effectLst/>
                          <a:latin typeface="Arial" panose="020B0604020202020204" pitchFamily="34" charset="0"/>
                          <a:cs typeface="Arial" panose="020B0604020202020204" pitchFamily="34" charset="0"/>
                        </a:rPr>
                        <a:t> before sunset for optimal weed control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Cost of glufosinate compared to glyphosate</a:t>
                      </a:r>
                    </a:p>
                  </a:txBody>
                  <a:tcPr/>
                </a:tc>
                <a:tc>
                  <a:txBody>
                    <a:bodyPr/>
                    <a:lstStyle/>
                    <a:p>
                      <a:pPr marL="285750" marR="0" indent="-285750">
                        <a:spcBef>
                          <a:spcPts val="0"/>
                        </a:spcBef>
                        <a:spcAft>
                          <a:spcPts val="0"/>
                        </a:spcAft>
                        <a:buFont typeface="Arial" panose="020B0604020202020204" pitchFamily="34" charset="0"/>
                        <a:buChar char="•"/>
                      </a:pPr>
                      <a:r>
                        <a:rPr lang="en-US" sz="1800" u="none" dirty="0">
                          <a:solidFill>
                            <a:schemeClr val="tx1"/>
                          </a:solidFill>
                          <a:effectLst/>
                          <a:latin typeface="Arial" panose="020B0604020202020204" pitchFamily="34" charset="0"/>
                          <a:cs typeface="Arial" panose="020B0604020202020204" pitchFamily="34" charset="0"/>
                        </a:rPr>
                        <a:t>May have reduced activity on grasses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u="none" kern="1200" dirty="0">
                          <a:solidFill>
                            <a:schemeClr val="tx1"/>
                          </a:solidFill>
                          <a:effectLst/>
                          <a:latin typeface="Arial" panose="020B0604020202020204" pitchFamily="34" charset="0"/>
                          <a:ea typeface="+mn-ea"/>
                          <a:cs typeface="Arial" panose="020B0604020202020204" pitchFamily="34" charset="0"/>
                        </a:rPr>
                        <a:t>Highest cost per acre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u="none" kern="1200" dirty="0">
                          <a:solidFill>
                            <a:schemeClr val="tx1"/>
                          </a:solidFill>
                          <a:effectLst/>
                          <a:latin typeface="Arial" panose="020B0604020202020204" pitchFamily="34" charset="0"/>
                          <a:ea typeface="+mn-ea"/>
                          <a:cs typeface="Arial" panose="020B0604020202020204" pitchFamily="34" charset="0"/>
                        </a:rPr>
                        <a:t>Increased potential for speckling crop response</a:t>
                      </a:r>
                      <a:endParaRPr lang="en-US" sz="1800" u="none" dirty="0">
                        <a:solidFill>
                          <a:schemeClr val="tx1"/>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33229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6B309-03A3-DEAF-F1D3-F6227ADB47A0}"/>
              </a:ext>
            </a:extLst>
          </p:cNvPr>
          <p:cNvSpPr>
            <a:spLocks noGrp="1"/>
          </p:cNvSpPr>
          <p:nvPr>
            <p:ph type="title"/>
          </p:nvPr>
        </p:nvSpPr>
        <p:spPr/>
        <p:txBody>
          <a:bodyPr/>
          <a:lstStyle/>
          <a:p>
            <a:r>
              <a:rPr lang="en-US" b="1" dirty="0"/>
              <a:t>Check EnlistTankMix.com for tank mixes</a:t>
            </a:r>
            <a:endParaRPr lang="en-US" dirty="0"/>
          </a:p>
        </p:txBody>
      </p:sp>
      <p:sp>
        <p:nvSpPr>
          <p:cNvPr id="3" name="Slide Number Placeholder 2">
            <a:extLst>
              <a:ext uri="{FF2B5EF4-FFF2-40B4-BE49-F238E27FC236}">
                <a16:creationId xmlns:a16="http://schemas.microsoft.com/office/drawing/2014/main" id="{10CA4848-589D-F7FB-9E59-AD4EE3B7C71D}"/>
              </a:ext>
            </a:extLst>
          </p:cNvPr>
          <p:cNvSpPr>
            <a:spLocks noGrp="1"/>
          </p:cNvSpPr>
          <p:nvPr>
            <p:ph type="sldNum" sz="quarter" idx="10"/>
          </p:nvPr>
        </p:nvSpPr>
        <p:spPr/>
        <p:txBody>
          <a:bodyPr/>
          <a:lstStyle/>
          <a:p>
            <a:pPr defTabSz="914377"/>
            <a:fld id="{1F36BDE1-9F69-D444-9770-E7676ED456C3}" type="slidenum">
              <a:rPr lang="en-US" smtClean="0"/>
              <a:pPr defTabSz="914377"/>
              <a:t>29</a:t>
            </a:fld>
            <a:endParaRPr lang="en-US" dirty="0"/>
          </a:p>
        </p:txBody>
      </p:sp>
      <p:sp>
        <p:nvSpPr>
          <p:cNvPr id="7" name="TextBox 6">
            <a:extLst>
              <a:ext uri="{FF2B5EF4-FFF2-40B4-BE49-F238E27FC236}">
                <a16:creationId xmlns:a16="http://schemas.microsoft.com/office/drawing/2014/main" id="{AF7F417D-40F2-2449-C96B-BBDD6DF8765D}"/>
              </a:ext>
            </a:extLst>
          </p:cNvPr>
          <p:cNvSpPr txBox="1"/>
          <p:nvPr/>
        </p:nvSpPr>
        <p:spPr>
          <a:xfrm>
            <a:off x="585944" y="4472332"/>
            <a:ext cx="11184674" cy="1723549"/>
          </a:xfrm>
          <a:prstGeom prst="rect">
            <a:avLst/>
          </a:prstGeom>
          <a:noFill/>
        </p:spPr>
        <p:txBody>
          <a:bodyPr wrap="square" rtlCol="0">
            <a:spAutoFit/>
          </a:bodyPr>
          <a:lstStyle/>
          <a:p>
            <a:pPr>
              <a:spcBef>
                <a:spcPts val="600"/>
              </a:spcBef>
              <a:spcAft>
                <a:spcPts val="600"/>
              </a:spcAft>
            </a:pPr>
            <a:r>
              <a:rPr lang="en-US" sz="1600" dirty="0">
                <a:latin typeface="Arial" panose="020B0604020202020204" pitchFamily="34" charset="0"/>
                <a:cs typeface="Arial" panose="020B0604020202020204" pitchFamily="34" charset="0"/>
              </a:rPr>
              <a:t>Enlist Duo</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and Enlist One</a:t>
            </a:r>
            <a:r>
              <a:rPr lang="en-US" sz="1600" baseline="30000" dirty="0">
                <a:solidFill>
                  <a:srgbClr val="7030A0"/>
                </a:solidFill>
              </a:rPr>
              <a:t>®</a:t>
            </a:r>
            <a:r>
              <a:rPr lang="en-US" sz="1600" dirty="0">
                <a:latin typeface="Arial" panose="020B0604020202020204" pitchFamily="34" charset="0"/>
                <a:cs typeface="Arial" panose="020B0604020202020204" pitchFamily="34" charset="0"/>
              </a:rPr>
              <a:t> herbicides may only be tank-mixed with products that have been tested and found not to adversely affect the spray drift properties of the Enlist</a:t>
            </a:r>
            <a:r>
              <a:rPr lang="en-US" sz="1600" baseline="30000" dirty="0">
                <a:solidFill>
                  <a:srgbClr val="7030A0"/>
                </a:solidFill>
              </a:rPr>
              <a:t>®</a:t>
            </a:r>
            <a:r>
              <a:rPr lang="en-US" sz="1600" dirty="0">
                <a:latin typeface="Arial" panose="020B0604020202020204" pitchFamily="34" charset="0"/>
                <a:cs typeface="Arial" panose="020B0604020202020204" pitchFamily="34" charset="0"/>
              </a:rPr>
              <a:t> herbicides. A list of those products may be found at EnlistTankMix.com. Enlist One offers additional tank-mix flexibility with products such as Liberty</a:t>
            </a:r>
            <a:r>
              <a:rPr lang="en-US" sz="1600" baseline="30000" dirty="0"/>
              <a:t>®</a:t>
            </a:r>
            <a:r>
              <a:rPr lang="en-US" sz="1600" dirty="0">
                <a:latin typeface="Arial" panose="020B0604020202020204" pitchFamily="34" charset="0"/>
                <a:cs typeface="Arial" panose="020B0604020202020204" pitchFamily="34" charset="0"/>
              </a:rPr>
              <a:t> herbicide.</a:t>
            </a:r>
          </a:p>
          <a:p>
            <a:pPr>
              <a:spcBef>
                <a:spcPts val="600"/>
              </a:spcBef>
              <a:spcAft>
                <a:spcPts val="600"/>
              </a:spcAft>
            </a:pPr>
            <a:r>
              <a:rPr lang="en-US" sz="1600" dirty="0">
                <a:latin typeface="Arial" panose="020B0604020202020204" pitchFamily="34" charset="0"/>
                <a:cs typeface="Arial" panose="020B0604020202020204" pitchFamily="34" charset="0"/>
              </a:rPr>
              <a:t>Products listed on EnlistTankMix.com have not been tested for crop response, e.g., leaf burn. The addition of tank-mix products may cause increased crop response. Applications of products containing crop oils or vegetable-based oils are more likely to result in a crop response. Listing does not imply endorsement of use.</a:t>
            </a:r>
          </a:p>
        </p:txBody>
      </p:sp>
      <p:sp>
        <p:nvSpPr>
          <p:cNvPr id="8" name="TextBox 7">
            <a:extLst>
              <a:ext uri="{FF2B5EF4-FFF2-40B4-BE49-F238E27FC236}">
                <a16:creationId xmlns:a16="http://schemas.microsoft.com/office/drawing/2014/main" id="{E3099D4F-BBD1-8F5D-9925-408E417CD0FF}"/>
              </a:ext>
            </a:extLst>
          </p:cNvPr>
          <p:cNvSpPr txBox="1"/>
          <p:nvPr/>
        </p:nvSpPr>
        <p:spPr>
          <a:xfrm>
            <a:off x="585944" y="1652117"/>
            <a:ext cx="5074310" cy="2292935"/>
          </a:xfrm>
          <a:prstGeom prst="rect">
            <a:avLst/>
          </a:prstGeom>
          <a:noFill/>
        </p:spPr>
        <p:txBody>
          <a:bodyPr wrap="square" rtlCol="0">
            <a:spAutoFit/>
          </a:bodyPr>
          <a:lstStyle/>
          <a:p>
            <a:r>
              <a:rPr lang="en-US" sz="2000" b="1" dirty="0">
                <a:solidFill>
                  <a:srgbClr val="017E93"/>
                </a:solidFill>
                <a:latin typeface="Arial" panose="020B0604020202020204" pitchFamily="34" charset="0"/>
                <a:cs typeface="Arial" panose="020B0604020202020204" pitchFamily="34" charset="0"/>
              </a:rPr>
              <a:t>Qualified tank-mix partners ARE: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Products that passed the EPA-mandated drift testing protocol. </a:t>
            </a:r>
          </a:p>
          <a:p>
            <a:pPr lvl="1">
              <a:spcBef>
                <a:spcPts val="600"/>
              </a:spcBef>
            </a:pPr>
            <a:r>
              <a:rPr lang="en-US" sz="2000" i="1" dirty="0">
                <a:latin typeface="Arial" panose="020B0604020202020204" pitchFamily="34" charset="0"/>
                <a:cs typeface="Arial" panose="020B0604020202020204" pitchFamily="34" charset="0"/>
              </a:rPr>
              <a:t>One reason for the testing protocol for drift is protecting sensitive areas where endangered species may have habitat</a:t>
            </a:r>
          </a:p>
          <a:p>
            <a:endParaRPr lang="en-US" dirty="0"/>
          </a:p>
        </p:txBody>
      </p:sp>
      <p:sp>
        <p:nvSpPr>
          <p:cNvPr id="9" name="TextBox 8">
            <a:extLst>
              <a:ext uri="{FF2B5EF4-FFF2-40B4-BE49-F238E27FC236}">
                <a16:creationId xmlns:a16="http://schemas.microsoft.com/office/drawing/2014/main" id="{C10AFABD-F836-D65D-20C7-F4AEB7E40534}"/>
              </a:ext>
            </a:extLst>
          </p:cNvPr>
          <p:cNvSpPr txBox="1"/>
          <p:nvPr/>
        </p:nvSpPr>
        <p:spPr>
          <a:xfrm>
            <a:off x="6369710" y="1640788"/>
            <a:ext cx="5400908" cy="2523768"/>
          </a:xfrm>
          <a:prstGeom prst="rect">
            <a:avLst/>
          </a:prstGeom>
          <a:noFill/>
        </p:spPr>
        <p:txBody>
          <a:bodyPr wrap="square" rtlCol="0">
            <a:spAutoFit/>
          </a:bodyPr>
          <a:lstStyle/>
          <a:p>
            <a:r>
              <a:rPr lang="en-US" sz="2000" b="1" dirty="0">
                <a:solidFill>
                  <a:srgbClr val="FF0000"/>
                </a:solidFill>
                <a:latin typeface="Arial" panose="020B0604020202020204" pitchFamily="34" charset="0"/>
                <a:cs typeface="Arial" panose="020B0604020202020204" pitchFamily="34" charset="0"/>
              </a:rPr>
              <a:t>Qualified tank-mix partners ARE NOT: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Tested for crop response</a:t>
            </a:r>
          </a:p>
          <a:p>
            <a:pPr marL="285750" lvl="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Tested for physical tank-mix compatibility</a:t>
            </a:r>
          </a:p>
          <a:p>
            <a:pPr marL="285750" lvl="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An agronomic recommendation from Corteva Agriscience™</a:t>
            </a:r>
          </a:p>
          <a:p>
            <a:pPr marL="285750" lvl="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An endorsement of any kind from Corteva </a:t>
            </a:r>
          </a:p>
          <a:p>
            <a:pPr marL="285750" lvl="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An indicator of performance</a:t>
            </a:r>
          </a:p>
          <a:p>
            <a:endParaRPr lang="en-US" dirty="0"/>
          </a:p>
        </p:txBody>
      </p:sp>
      <p:cxnSp>
        <p:nvCxnSpPr>
          <p:cNvPr id="10" name="Straight Connector 9">
            <a:extLst>
              <a:ext uri="{FF2B5EF4-FFF2-40B4-BE49-F238E27FC236}">
                <a16:creationId xmlns:a16="http://schemas.microsoft.com/office/drawing/2014/main" id="{5C7E1B17-893A-026D-6B9D-B9111DD849DD}"/>
              </a:ext>
            </a:extLst>
          </p:cNvPr>
          <p:cNvCxnSpPr>
            <a:cxnSpLocks/>
          </p:cNvCxnSpPr>
          <p:nvPr/>
        </p:nvCxnSpPr>
        <p:spPr>
          <a:xfrm>
            <a:off x="6096000" y="1639421"/>
            <a:ext cx="0" cy="230563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222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992B2-0375-F7A0-BE64-C90F460C52E9}"/>
              </a:ext>
            </a:extLst>
          </p:cNvPr>
          <p:cNvSpPr>
            <a:spLocks noGrp="1"/>
          </p:cNvSpPr>
          <p:nvPr>
            <p:ph type="ctrTitle"/>
          </p:nvPr>
        </p:nvSpPr>
        <p:spPr/>
        <p:txBody>
          <a:bodyPr/>
          <a:lstStyle/>
          <a:p>
            <a:r>
              <a:rPr lang="en-US" dirty="0"/>
              <a:t>Enlist</a:t>
            </a:r>
            <a:r>
              <a:rPr lang="en-US" baseline="30000" dirty="0"/>
              <a:t>®</a:t>
            </a:r>
            <a:r>
              <a:rPr lang="en-US" dirty="0"/>
              <a:t> System Update</a:t>
            </a:r>
          </a:p>
        </p:txBody>
      </p:sp>
      <p:sp>
        <p:nvSpPr>
          <p:cNvPr id="3" name="Slide Number Placeholder 2">
            <a:extLst>
              <a:ext uri="{FF2B5EF4-FFF2-40B4-BE49-F238E27FC236}">
                <a16:creationId xmlns:a16="http://schemas.microsoft.com/office/drawing/2014/main" id="{002C205E-D132-10A0-DB5E-A93061D203C5}"/>
              </a:ext>
            </a:extLst>
          </p:cNvPr>
          <p:cNvSpPr>
            <a:spLocks noGrp="1"/>
          </p:cNvSpPr>
          <p:nvPr>
            <p:ph type="sldNum" sz="quarter" idx="4294967295"/>
          </p:nvPr>
        </p:nvSpPr>
        <p:spPr>
          <a:xfrm>
            <a:off x="11506200" y="6365875"/>
            <a:ext cx="685800" cy="501650"/>
          </a:xfrm>
        </p:spPr>
        <p:txBody>
          <a:bodyPr/>
          <a:lstStyle/>
          <a:p>
            <a:pPr defTabSz="914377"/>
            <a:fld id="{1F36BDE1-9F69-D444-9770-E7676ED456C3}" type="slidenum">
              <a:rPr lang="en-US" smtClean="0"/>
              <a:pPr defTabSz="914377"/>
              <a:t>3</a:t>
            </a:fld>
            <a:endParaRPr lang="en-US" dirty="0"/>
          </a:p>
        </p:txBody>
      </p:sp>
    </p:spTree>
    <p:extLst>
      <p:ext uri="{BB962C8B-B14F-4D97-AF65-F5344CB8AC3E}">
        <p14:creationId xmlns:p14="http://schemas.microsoft.com/office/powerpoint/2010/main" val="2699994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5EAC05-CE25-6DBD-5107-B5C55C7387B0}"/>
              </a:ext>
            </a:extLst>
          </p:cNvPr>
          <p:cNvSpPr>
            <a:spLocks noGrp="1"/>
          </p:cNvSpPr>
          <p:nvPr>
            <p:ph type="ctrTitle"/>
          </p:nvPr>
        </p:nvSpPr>
        <p:spPr/>
        <p:txBody>
          <a:bodyPr/>
          <a:lstStyle/>
          <a:p>
            <a:r>
              <a:rPr lang="en-US" dirty="0"/>
              <a:t>Enlist</a:t>
            </a:r>
            <a:r>
              <a:rPr lang="en-US" baseline="30000" dirty="0"/>
              <a:t>®</a:t>
            </a:r>
            <a:r>
              <a:rPr lang="en-US" dirty="0"/>
              <a:t> herbicides Characteristics</a:t>
            </a:r>
          </a:p>
        </p:txBody>
      </p:sp>
      <p:sp>
        <p:nvSpPr>
          <p:cNvPr id="3" name="Slide Number Placeholder 2">
            <a:extLst>
              <a:ext uri="{FF2B5EF4-FFF2-40B4-BE49-F238E27FC236}">
                <a16:creationId xmlns:a16="http://schemas.microsoft.com/office/drawing/2014/main" id="{FAD600A3-4FC1-BA72-59C2-336D20A3F533}"/>
              </a:ext>
            </a:extLst>
          </p:cNvPr>
          <p:cNvSpPr>
            <a:spLocks noGrp="1"/>
          </p:cNvSpPr>
          <p:nvPr>
            <p:ph type="sldNum" sz="quarter" idx="4294967295"/>
          </p:nvPr>
        </p:nvSpPr>
        <p:spPr>
          <a:xfrm>
            <a:off x="11506200" y="6365875"/>
            <a:ext cx="685800" cy="501650"/>
          </a:xfrm>
        </p:spPr>
        <p:txBody>
          <a:bodyPr/>
          <a:lstStyle/>
          <a:p>
            <a:pPr defTabSz="914377"/>
            <a:fld id="{1F36BDE1-9F69-D444-9770-E7676ED456C3}" type="slidenum">
              <a:rPr lang="en-US" smtClean="0"/>
              <a:pPr defTabSz="914377"/>
              <a:t>30</a:t>
            </a:fld>
            <a:endParaRPr lang="en-US" dirty="0"/>
          </a:p>
        </p:txBody>
      </p:sp>
    </p:spTree>
    <p:extLst>
      <p:ext uri="{BB962C8B-B14F-4D97-AF65-F5344CB8AC3E}">
        <p14:creationId xmlns:p14="http://schemas.microsoft.com/office/powerpoint/2010/main" val="2796851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2638DF-983D-B569-EA69-5ACA50673B28}"/>
              </a:ext>
            </a:extLst>
          </p:cNvPr>
          <p:cNvPicPr>
            <a:picLocks noChangeAspect="1"/>
          </p:cNvPicPr>
          <p:nvPr/>
        </p:nvPicPr>
        <p:blipFill>
          <a:blip r:embed="rId2"/>
          <a:stretch>
            <a:fillRect/>
          </a:stretch>
        </p:blipFill>
        <p:spPr>
          <a:xfrm>
            <a:off x="1142065" y="1502172"/>
            <a:ext cx="4315200" cy="3549863"/>
          </a:xfrm>
          <a:prstGeom prst="rect">
            <a:avLst/>
          </a:prstGeom>
          <a:ln>
            <a:solidFill>
              <a:schemeClr val="tx1"/>
            </a:solidFill>
          </a:ln>
        </p:spPr>
      </p:pic>
      <p:sp>
        <p:nvSpPr>
          <p:cNvPr id="2" name="Title 1">
            <a:extLst>
              <a:ext uri="{FF2B5EF4-FFF2-40B4-BE49-F238E27FC236}">
                <a16:creationId xmlns:a16="http://schemas.microsoft.com/office/drawing/2014/main" id="{900E9666-4658-1BD3-AF4C-94B3712AE06B}"/>
              </a:ext>
            </a:extLst>
          </p:cNvPr>
          <p:cNvSpPr>
            <a:spLocks noGrp="1"/>
          </p:cNvSpPr>
          <p:nvPr>
            <p:ph type="title"/>
          </p:nvPr>
        </p:nvSpPr>
        <p:spPr/>
        <p:txBody>
          <a:bodyPr/>
          <a:lstStyle/>
          <a:p>
            <a:r>
              <a:rPr lang="en-US" dirty="0"/>
              <a:t>Enlist</a:t>
            </a:r>
            <a:r>
              <a:rPr lang="en-US" baseline="30000" dirty="0"/>
              <a:t>®</a:t>
            </a:r>
            <a:r>
              <a:rPr lang="en-US" dirty="0"/>
              <a:t> herbicides: 2,4-D choline with </a:t>
            </a:r>
            <a:r>
              <a:rPr lang="en-US" dirty="0" err="1"/>
              <a:t>Colex</a:t>
            </a:r>
            <a:r>
              <a:rPr lang="en-US" dirty="0"/>
              <a:t>-D</a:t>
            </a:r>
            <a:r>
              <a:rPr lang="en-US" baseline="30000" dirty="0"/>
              <a:t>®</a:t>
            </a:r>
            <a:r>
              <a:rPr lang="en-US" dirty="0"/>
              <a:t> technology</a:t>
            </a:r>
          </a:p>
        </p:txBody>
      </p:sp>
      <p:sp>
        <p:nvSpPr>
          <p:cNvPr id="3" name="Slide Number Placeholder 2">
            <a:extLst>
              <a:ext uri="{FF2B5EF4-FFF2-40B4-BE49-F238E27FC236}">
                <a16:creationId xmlns:a16="http://schemas.microsoft.com/office/drawing/2014/main" id="{B2639386-8571-3031-25AB-0ACFA37105CD}"/>
              </a:ext>
            </a:extLst>
          </p:cNvPr>
          <p:cNvSpPr>
            <a:spLocks noGrp="1"/>
          </p:cNvSpPr>
          <p:nvPr>
            <p:ph type="sldNum" sz="quarter" idx="10"/>
          </p:nvPr>
        </p:nvSpPr>
        <p:spPr/>
        <p:txBody>
          <a:bodyPr/>
          <a:lstStyle/>
          <a:p>
            <a:pPr defTabSz="914377"/>
            <a:fld id="{1F36BDE1-9F69-D444-9770-E7676ED456C3}" type="slidenum">
              <a:rPr lang="en-US" smtClean="0"/>
              <a:pPr defTabSz="914377"/>
              <a:t>31</a:t>
            </a:fld>
            <a:endParaRPr lang="en-US" dirty="0"/>
          </a:p>
        </p:txBody>
      </p:sp>
      <p:sp>
        <p:nvSpPr>
          <p:cNvPr id="5" name="Rectangle 4">
            <a:extLst>
              <a:ext uri="{FF2B5EF4-FFF2-40B4-BE49-F238E27FC236}">
                <a16:creationId xmlns:a16="http://schemas.microsoft.com/office/drawing/2014/main" id="{1C929869-FC7D-B619-BBCC-A4F7C9D48F5A}"/>
              </a:ext>
            </a:extLst>
          </p:cNvPr>
          <p:cNvSpPr/>
          <p:nvPr/>
        </p:nvSpPr>
        <p:spPr>
          <a:xfrm>
            <a:off x="4295788" y="1877953"/>
            <a:ext cx="6669648" cy="2831544"/>
          </a:xfrm>
          <a:prstGeom prst="rect">
            <a:avLst/>
          </a:prstGeom>
          <a:solidFill>
            <a:schemeClr val="accent1"/>
          </a:solidFill>
        </p:spPr>
        <p:txBody>
          <a:bodyPr wrap="square">
            <a:spAutoFit/>
          </a:bodyPr>
          <a:lstStyle/>
          <a:p>
            <a:pPr>
              <a:spcAft>
                <a:spcPts val="1200"/>
              </a:spcAft>
            </a:pPr>
            <a:r>
              <a:rPr lang="en-US" sz="2400" b="1" dirty="0">
                <a:solidFill>
                  <a:schemeClr val="bg2"/>
                </a:solidFill>
                <a:latin typeface="Arial" panose="020B0604020202020204" pitchFamily="34" charset="0"/>
                <a:cs typeface="Arial" panose="020B0604020202020204" pitchFamily="34" charset="0"/>
              </a:rPr>
              <a:t>Enlist</a:t>
            </a:r>
            <a:r>
              <a:rPr lang="en-US" sz="2400" b="1" baseline="30000" dirty="0">
                <a:solidFill>
                  <a:schemeClr val="bg2"/>
                </a:solidFill>
                <a:latin typeface="Arial" panose="020B0604020202020204" pitchFamily="34" charset="0"/>
                <a:cs typeface="Arial" panose="020B0604020202020204" pitchFamily="34" charset="0"/>
              </a:rPr>
              <a:t>®</a:t>
            </a:r>
            <a:r>
              <a:rPr lang="en-US" sz="2400" b="1" dirty="0">
                <a:solidFill>
                  <a:schemeClr val="bg2"/>
                </a:solidFill>
                <a:latin typeface="Arial" panose="020B0604020202020204" pitchFamily="34" charset="0"/>
                <a:cs typeface="Arial" panose="020B0604020202020204" pitchFamily="34" charset="0"/>
              </a:rPr>
              <a:t> herbicides are different than 2,4-D ester, amine and other traditional formulations:</a:t>
            </a:r>
          </a:p>
          <a:p>
            <a:pPr marL="742950" lvl="1" indent="-285750">
              <a:buFont typeface="Arial" panose="020B0604020202020204" pitchFamily="34" charset="0"/>
              <a:buChar char="•"/>
            </a:pPr>
            <a:r>
              <a:rPr lang="en-US" sz="2400" dirty="0">
                <a:solidFill>
                  <a:schemeClr val="bg2"/>
                </a:solidFill>
                <a:latin typeface="Arial" panose="020B0604020202020204" pitchFamily="34" charset="0"/>
                <a:cs typeface="Arial" panose="020B0604020202020204" pitchFamily="34" charset="0"/>
              </a:rPr>
              <a:t>Near-zero volatility</a:t>
            </a:r>
          </a:p>
          <a:p>
            <a:pPr marL="742950" lvl="1" indent="-285750">
              <a:buFont typeface="Arial" panose="020B0604020202020204" pitchFamily="34" charset="0"/>
              <a:buChar char="•"/>
            </a:pPr>
            <a:r>
              <a:rPr lang="en-US" sz="2400" dirty="0">
                <a:solidFill>
                  <a:schemeClr val="bg2"/>
                </a:solidFill>
                <a:latin typeface="Arial" panose="020B0604020202020204" pitchFamily="34" charset="0"/>
                <a:cs typeface="Arial" panose="020B0604020202020204" pitchFamily="34" charset="0"/>
              </a:rPr>
              <a:t>Reduced physical drift potential</a:t>
            </a:r>
          </a:p>
          <a:p>
            <a:pPr marL="742950" lvl="1" indent="-285750">
              <a:buFont typeface="Arial" panose="020B0604020202020204" pitchFamily="34" charset="0"/>
              <a:buChar char="•"/>
            </a:pPr>
            <a:r>
              <a:rPr lang="en-US" sz="2400" dirty="0">
                <a:solidFill>
                  <a:schemeClr val="bg2"/>
                </a:solidFill>
                <a:latin typeface="Arial" panose="020B0604020202020204" pitchFamily="34" charset="0"/>
                <a:cs typeface="Arial" panose="020B0604020202020204" pitchFamily="34" charset="0"/>
              </a:rPr>
              <a:t>Better handling characteristics</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791E257-B272-7310-0290-3A6F13375FCB}"/>
              </a:ext>
            </a:extLst>
          </p:cNvPr>
          <p:cNvSpPr txBox="1"/>
          <p:nvPr/>
        </p:nvSpPr>
        <p:spPr>
          <a:xfrm>
            <a:off x="5457265" y="5052035"/>
            <a:ext cx="5508171" cy="646331"/>
          </a:xfrm>
          <a:prstGeom prst="rect">
            <a:avLst/>
          </a:prstGeom>
          <a:noFill/>
          <a:ln>
            <a:solidFill>
              <a:srgbClr val="00B050"/>
            </a:solidFill>
          </a:ln>
        </p:spPr>
        <p:txBody>
          <a:bodyPr wrap="square" rtlCol="0">
            <a:spAutoFit/>
          </a:bodyPr>
          <a:lstStyle/>
          <a:p>
            <a:pPr algn="ctr"/>
            <a:r>
              <a:rPr lang="en-US" dirty="0">
                <a:latin typeface="Arial" panose="020B0604020202020204" pitchFamily="34" charset="0"/>
                <a:cs typeface="Arial" panose="020B0604020202020204" pitchFamily="34" charset="0"/>
              </a:rPr>
              <a:t>Watch the </a:t>
            </a:r>
            <a:r>
              <a:rPr lang="en-US" dirty="0">
                <a:latin typeface="Arial" panose="020B0604020202020204" pitchFamily="34" charset="0"/>
                <a:cs typeface="Arial" panose="020B0604020202020204" pitchFamily="34" charset="0"/>
                <a:hlinkClick r:id="rId3"/>
              </a:rPr>
              <a:t>Enlist Story </a:t>
            </a:r>
            <a:r>
              <a:rPr lang="en-US" dirty="0">
                <a:latin typeface="Arial" panose="020B0604020202020204" pitchFamily="34" charset="0"/>
                <a:cs typeface="Arial" panose="020B0604020202020204" pitchFamily="34" charset="0"/>
              </a:rPr>
              <a:t>to learn more about what’s behind 2,4-D choline innovation. </a:t>
            </a:r>
          </a:p>
        </p:txBody>
      </p:sp>
    </p:spTree>
    <p:extLst>
      <p:ext uri="{BB962C8B-B14F-4D97-AF65-F5344CB8AC3E}">
        <p14:creationId xmlns:p14="http://schemas.microsoft.com/office/powerpoint/2010/main" val="1757706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D9E96-C8DD-D88A-8707-C9DEFEE9534C}"/>
              </a:ext>
            </a:extLst>
          </p:cNvPr>
          <p:cNvSpPr>
            <a:spLocks noGrp="1"/>
          </p:cNvSpPr>
          <p:nvPr>
            <p:ph type="title"/>
          </p:nvPr>
        </p:nvSpPr>
        <p:spPr/>
        <p:txBody>
          <a:bodyPr/>
          <a:lstStyle/>
          <a:p>
            <a:r>
              <a:rPr lang="en-US" sz="2400" dirty="0"/>
              <a:t>Types of off-target movement</a:t>
            </a:r>
            <a:endParaRPr lang="en-US" dirty="0"/>
          </a:p>
        </p:txBody>
      </p:sp>
      <p:sp>
        <p:nvSpPr>
          <p:cNvPr id="3" name="Slide Number Placeholder 2">
            <a:extLst>
              <a:ext uri="{FF2B5EF4-FFF2-40B4-BE49-F238E27FC236}">
                <a16:creationId xmlns:a16="http://schemas.microsoft.com/office/drawing/2014/main" id="{FF3B5200-F1AE-5C58-CF40-2D21AE54C64F}"/>
              </a:ext>
            </a:extLst>
          </p:cNvPr>
          <p:cNvSpPr>
            <a:spLocks noGrp="1"/>
          </p:cNvSpPr>
          <p:nvPr>
            <p:ph type="sldNum" sz="quarter" idx="10"/>
          </p:nvPr>
        </p:nvSpPr>
        <p:spPr/>
        <p:txBody>
          <a:bodyPr/>
          <a:lstStyle/>
          <a:p>
            <a:pPr defTabSz="914377"/>
            <a:fld id="{1F36BDE1-9F69-D444-9770-E7676ED456C3}" type="slidenum">
              <a:rPr lang="en-US" smtClean="0"/>
              <a:pPr defTabSz="914377"/>
              <a:t>32</a:t>
            </a:fld>
            <a:endParaRPr lang="en-US" dirty="0"/>
          </a:p>
        </p:txBody>
      </p:sp>
      <p:sp>
        <p:nvSpPr>
          <p:cNvPr id="5" name="Text Placeholder 9">
            <a:extLst>
              <a:ext uri="{FF2B5EF4-FFF2-40B4-BE49-F238E27FC236}">
                <a16:creationId xmlns:a16="http://schemas.microsoft.com/office/drawing/2014/main" id="{341335EF-93C2-73EF-B402-7873B9A11E42}"/>
              </a:ext>
            </a:extLst>
          </p:cNvPr>
          <p:cNvSpPr txBox="1">
            <a:spLocks/>
          </p:cNvSpPr>
          <p:nvPr/>
        </p:nvSpPr>
        <p:spPr bwMode="auto">
          <a:xfrm>
            <a:off x="7144833" y="1051233"/>
            <a:ext cx="4092731" cy="421047"/>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288000" indent="-288000" algn="l" rtl="0" eaLnBrk="1" fontAlgn="base" hangingPunct="1">
              <a:lnSpc>
                <a:spcPts val="2600"/>
              </a:lnSpc>
              <a:spcBef>
                <a:spcPct val="40000"/>
              </a:spcBef>
              <a:spcAft>
                <a:spcPct val="0"/>
              </a:spcAft>
              <a:buClr>
                <a:schemeClr val="tx1"/>
              </a:buClr>
              <a:buFont typeface="Arial" pitchFamily="34" charset="0"/>
              <a:buChar char="•"/>
              <a:defRPr sz="2000">
                <a:solidFill>
                  <a:schemeClr val="tx1"/>
                </a:solidFill>
                <a:latin typeface="Arial"/>
                <a:ea typeface="+mn-ea"/>
                <a:cs typeface="Arial"/>
              </a:defRPr>
            </a:lvl1pPr>
            <a:lvl2pPr marL="576000" indent="-288000" algn="l" rtl="0" eaLnBrk="1" fontAlgn="base" hangingPunct="1">
              <a:lnSpc>
                <a:spcPts val="2600"/>
              </a:lnSpc>
              <a:spcBef>
                <a:spcPct val="15000"/>
              </a:spcBef>
              <a:spcAft>
                <a:spcPct val="0"/>
              </a:spcAft>
              <a:buFont typeface="Wingdings" panose="05000000000000000000" pitchFamily="2" charset="2"/>
              <a:buChar char="§"/>
              <a:defRPr sz="1800">
                <a:solidFill>
                  <a:schemeClr val="tx1"/>
                </a:solidFill>
                <a:latin typeface="Arial"/>
                <a:ea typeface="+mn-ea"/>
                <a:cs typeface="Arial"/>
              </a:defRPr>
            </a:lvl2pPr>
            <a:lvl3pPr marL="882000" indent="-288000" algn="l" rtl="0" eaLnBrk="1" fontAlgn="base" hangingPunct="1">
              <a:lnSpc>
                <a:spcPts val="2600"/>
              </a:lnSpc>
              <a:spcBef>
                <a:spcPts val="0"/>
              </a:spcBef>
              <a:spcAft>
                <a:spcPct val="0"/>
              </a:spcAft>
              <a:buFont typeface="Arial" pitchFamily="34" charset="0"/>
              <a:buChar char="−"/>
              <a:tabLst/>
              <a:defRPr sz="1600">
                <a:solidFill>
                  <a:schemeClr val="tx1"/>
                </a:solidFill>
                <a:latin typeface="Arial"/>
                <a:ea typeface="+mn-ea"/>
                <a:cs typeface="Arial"/>
              </a:defRPr>
            </a:lvl3pPr>
            <a:lvl4pPr marL="1152000" indent="-288000" algn="l" rtl="0" eaLnBrk="1" fontAlgn="base" hangingPunct="1">
              <a:lnSpc>
                <a:spcPts val="2600"/>
              </a:lnSpc>
              <a:spcBef>
                <a:spcPct val="0"/>
              </a:spcBef>
              <a:spcAft>
                <a:spcPct val="0"/>
              </a:spcAft>
              <a:buChar char="•"/>
              <a:defRPr sz="1400">
                <a:solidFill>
                  <a:schemeClr val="tx1"/>
                </a:solidFill>
                <a:latin typeface="Arial"/>
                <a:ea typeface="+mn-ea"/>
                <a:cs typeface="Arial"/>
              </a:defRPr>
            </a:lvl4pPr>
            <a:lvl5pPr marL="1440000" indent="-288000" algn="l" rtl="0" eaLnBrk="1" fontAlgn="base" hangingPunct="1">
              <a:lnSpc>
                <a:spcPts val="2600"/>
              </a:lnSpc>
              <a:spcBef>
                <a:spcPct val="0"/>
              </a:spcBef>
              <a:spcAft>
                <a:spcPct val="0"/>
              </a:spcAft>
              <a:buFont typeface="Arial" pitchFamily="34" charset="0"/>
              <a:buChar char="•"/>
              <a:defRPr sz="1200">
                <a:solidFill>
                  <a:schemeClr val="tx1"/>
                </a:solidFill>
                <a:latin typeface="Arial"/>
                <a:ea typeface="+mn-ea"/>
                <a:cs typeface="Arial"/>
              </a:defRPr>
            </a:lvl5pPr>
            <a:lvl6pPr marL="1603375" indent="-174625" algn="l" rtl="0" eaLnBrk="1" fontAlgn="base" hangingPunct="1">
              <a:spcBef>
                <a:spcPct val="0"/>
              </a:spcBef>
              <a:spcAft>
                <a:spcPct val="0"/>
              </a:spcAft>
              <a:buChar char="–"/>
              <a:defRPr sz="1400">
                <a:solidFill>
                  <a:schemeClr val="tx1"/>
                </a:solidFill>
                <a:latin typeface="+mn-lt"/>
                <a:ea typeface="+mn-ea"/>
              </a:defRPr>
            </a:lvl6pPr>
            <a:lvl7pPr marL="2060575" indent="-174625" algn="l" rtl="0" eaLnBrk="1" fontAlgn="base" hangingPunct="1">
              <a:spcBef>
                <a:spcPct val="0"/>
              </a:spcBef>
              <a:spcAft>
                <a:spcPct val="0"/>
              </a:spcAft>
              <a:buChar char="–"/>
              <a:defRPr sz="1400">
                <a:solidFill>
                  <a:schemeClr val="tx1"/>
                </a:solidFill>
                <a:latin typeface="+mn-lt"/>
                <a:ea typeface="+mn-ea"/>
              </a:defRPr>
            </a:lvl7pPr>
            <a:lvl8pPr marL="2517775" indent="-174625" algn="l" rtl="0" eaLnBrk="1" fontAlgn="base" hangingPunct="1">
              <a:spcBef>
                <a:spcPct val="0"/>
              </a:spcBef>
              <a:spcAft>
                <a:spcPct val="0"/>
              </a:spcAft>
              <a:buChar char="–"/>
              <a:defRPr sz="1400">
                <a:solidFill>
                  <a:schemeClr val="tx1"/>
                </a:solidFill>
                <a:latin typeface="+mn-lt"/>
                <a:ea typeface="+mn-ea"/>
              </a:defRPr>
            </a:lvl8pPr>
            <a:lvl9pPr marL="2974975" indent="-174625" algn="l" rtl="0" eaLnBrk="1" fontAlgn="base" hangingPunct="1">
              <a:spcBef>
                <a:spcPct val="0"/>
              </a:spcBef>
              <a:spcAft>
                <a:spcPct val="0"/>
              </a:spcAft>
              <a:buChar char="–"/>
              <a:defRPr sz="1400">
                <a:solidFill>
                  <a:schemeClr val="tx1"/>
                </a:solidFill>
                <a:latin typeface="+mn-lt"/>
                <a:ea typeface="+mn-ea"/>
              </a:defRPr>
            </a:lvl9pPr>
          </a:lstStyle>
          <a:p>
            <a:pPr marL="0" indent="0" algn="ctr">
              <a:buFont typeface="Arial" pitchFamily="34" charset="0"/>
              <a:buNone/>
            </a:pPr>
            <a:r>
              <a:rPr lang="en-US" sz="2400" b="1" kern="0"/>
              <a:t>Volatility</a:t>
            </a:r>
            <a:endParaRPr lang="en-US" sz="2400" b="1" kern="0" dirty="0"/>
          </a:p>
        </p:txBody>
      </p:sp>
      <p:pic>
        <p:nvPicPr>
          <p:cNvPr id="6" name="Picture 5">
            <a:extLst>
              <a:ext uri="{FF2B5EF4-FFF2-40B4-BE49-F238E27FC236}">
                <a16:creationId xmlns:a16="http://schemas.microsoft.com/office/drawing/2014/main" id="{C6944086-8E65-7AF1-7933-A6BF9A1898D5}"/>
              </a:ext>
            </a:extLst>
          </p:cNvPr>
          <p:cNvPicPr>
            <a:picLocks noChangeAspect="1"/>
          </p:cNvPicPr>
          <p:nvPr/>
        </p:nvPicPr>
        <p:blipFill>
          <a:blip r:embed="rId2"/>
          <a:stretch>
            <a:fillRect/>
          </a:stretch>
        </p:blipFill>
        <p:spPr>
          <a:xfrm>
            <a:off x="946513" y="1569316"/>
            <a:ext cx="4036427" cy="3346439"/>
          </a:xfrm>
          <a:prstGeom prst="rect">
            <a:avLst/>
          </a:prstGeom>
        </p:spPr>
      </p:pic>
      <p:sp>
        <p:nvSpPr>
          <p:cNvPr id="7" name="TextBox 6">
            <a:extLst>
              <a:ext uri="{FF2B5EF4-FFF2-40B4-BE49-F238E27FC236}">
                <a16:creationId xmlns:a16="http://schemas.microsoft.com/office/drawing/2014/main" id="{9B627AF4-ECC1-701E-8E7F-0AEBFFCDAD5D}"/>
              </a:ext>
            </a:extLst>
          </p:cNvPr>
          <p:cNvSpPr txBox="1"/>
          <p:nvPr/>
        </p:nvSpPr>
        <p:spPr>
          <a:xfrm>
            <a:off x="114300" y="4985251"/>
            <a:ext cx="56603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Movement of </a:t>
            </a:r>
            <a:r>
              <a:rPr kumimoji="0" lang="en-US" sz="2400" b="0" i="0" u="none" strike="noStrike" kern="1200" cap="none" spc="0" normalizeH="0" baseline="0" noProof="0" dirty="0" err="1">
                <a:ln>
                  <a:noFill/>
                </a:ln>
                <a:solidFill>
                  <a:srgbClr val="2A2D34"/>
                </a:solidFill>
                <a:effectLst/>
                <a:uLnTx/>
                <a:uFillTx/>
                <a:latin typeface="Arial" panose="020B0604020202020204" pitchFamily="34" charset="0"/>
                <a:ea typeface="+mn-ea"/>
                <a:cs typeface="Arial" panose="020B0604020202020204" pitchFamily="34" charset="0"/>
              </a:rPr>
              <a:t>driftable</a:t>
            </a:r>
            <a:r>
              <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 fines from spray boom away from intended spray target, before it reaches target</a:t>
            </a:r>
          </a:p>
        </p:txBody>
      </p:sp>
      <p:pic>
        <p:nvPicPr>
          <p:cNvPr id="8" name="Picture 7">
            <a:extLst>
              <a:ext uri="{FF2B5EF4-FFF2-40B4-BE49-F238E27FC236}">
                <a16:creationId xmlns:a16="http://schemas.microsoft.com/office/drawing/2014/main" id="{3A226DFD-5633-3D2F-C7DF-5A891DD3EFE8}"/>
              </a:ext>
            </a:extLst>
          </p:cNvPr>
          <p:cNvPicPr>
            <a:picLocks noChangeAspect="1"/>
          </p:cNvPicPr>
          <p:nvPr/>
        </p:nvPicPr>
        <p:blipFill>
          <a:blip r:embed="rId3"/>
          <a:stretch>
            <a:fillRect/>
          </a:stretch>
        </p:blipFill>
        <p:spPr>
          <a:xfrm>
            <a:off x="7082046" y="1569316"/>
            <a:ext cx="4218306" cy="3395504"/>
          </a:xfrm>
          <a:prstGeom prst="rect">
            <a:avLst/>
          </a:prstGeom>
        </p:spPr>
      </p:pic>
      <p:sp>
        <p:nvSpPr>
          <p:cNvPr id="9" name="TextBox 8">
            <a:extLst>
              <a:ext uri="{FF2B5EF4-FFF2-40B4-BE49-F238E27FC236}">
                <a16:creationId xmlns:a16="http://schemas.microsoft.com/office/drawing/2014/main" id="{5F861F5F-9AFF-09E6-01FD-E69A197C73BE}"/>
              </a:ext>
            </a:extLst>
          </p:cNvPr>
          <p:cNvSpPr txBox="1"/>
          <p:nvPr/>
        </p:nvSpPr>
        <p:spPr>
          <a:xfrm>
            <a:off x="6927572" y="5050032"/>
            <a:ext cx="452444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Movement of particles via vapor loss after spray hits target</a:t>
            </a:r>
          </a:p>
        </p:txBody>
      </p:sp>
      <p:sp>
        <p:nvSpPr>
          <p:cNvPr id="10" name="Text Placeholder 9">
            <a:extLst>
              <a:ext uri="{FF2B5EF4-FFF2-40B4-BE49-F238E27FC236}">
                <a16:creationId xmlns:a16="http://schemas.microsoft.com/office/drawing/2014/main" id="{F57EDD06-73C3-D07B-E90E-CCE248A8BC09}"/>
              </a:ext>
            </a:extLst>
          </p:cNvPr>
          <p:cNvSpPr txBox="1">
            <a:spLocks/>
          </p:cNvSpPr>
          <p:nvPr/>
        </p:nvSpPr>
        <p:spPr>
          <a:xfrm>
            <a:off x="731333" y="1078773"/>
            <a:ext cx="4092731" cy="421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Arial" panose="020B0604020202020204" pitchFamily="34" charset="0"/>
                <a:ea typeface="Open Sans"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lumMod val="65000"/>
                    <a:lumOff val="35000"/>
                  </a:schemeClr>
                </a:solidFill>
                <a:latin typeface="Arial" panose="020B0604020202020204" pitchFamily="34" charset="0"/>
                <a:ea typeface="Open Sans"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Arial" panose="020B0604020202020204" pitchFamily="34" charset="0"/>
                <a:ea typeface="Open Sans"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Arial" panose="020B0604020202020204" pitchFamily="34" charset="0"/>
                <a:ea typeface="Open Sans"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Arial" panose="020B0604020202020204" pitchFamily="34" charset="0"/>
                <a:ea typeface="Open Sans"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srgbClr val="2A2D34"/>
                </a:solidFill>
                <a:effectLst/>
                <a:uLnTx/>
                <a:uFillTx/>
                <a:latin typeface="Arial" panose="020B0604020202020204" pitchFamily="34" charset="0"/>
                <a:ea typeface="Open Sans" charset="0"/>
                <a:cs typeface="Arial" panose="020B0604020202020204" pitchFamily="34" charset="0"/>
              </a:rPr>
              <a:t>Physical Drift</a:t>
            </a:r>
          </a:p>
        </p:txBody>
      </p:sp>
    </p:spTree>
    <p:extLst>
      <p:ext uri="{BB962C8B-B14F-4D97-AF65-F5344CB8AC3E}">
        <p14:creationId xmlns:p14="http://schemas.microsoft.com/office/powerpoint/2010/main" val="3155970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B767-8810-E2A5-A78B-A6CF456E5BA5}"/>
              </a:ext>
            </a:extLst>
          </p:cNvPr>
          <p:cNvSpPr>
            <a:spLocks noGrp="1"/>
          </p:cNvSpPr>
          <p:nvPr>
            <p:ph type="title"/>
          </p:nvPr>
        </p:nvSpPr>
        <p:spPr/>
        <p:txBody>
          <a:bodyPr/>
          <a:lstStyle/>
          <a:p>
            <a:r>
              <a:rPr lang="en-US" dirty="0"/>
              <a:t>In-field research confirms inherent low volatility of 2,4-D choline</a:t>
            </a:r>
          </a:p>
        </p:txBody>
      </p:sp>
      <p:sp>
        <p:nvSpPr>
          <p:cNvPr id="3" name="Slide Number Placeholder 2">
            <a:extLst>
              <a:ext uri="{FF2B5EF4-FFF2-40B4-BE49-F238E27FC236}">
                <a16:creationId xmlns:a16="http://schemas.microsoft.com/office/drawing/2014/main" id="{BCA53ABB-A484-BA71-6CBE-8AE74F892483}"/>
              </a:ext>
            </a:extLst>
          </p:cNvPr>
          <p:cNvSpPr>
            <a:spLocks noGrp="1"/>
          </p:cNvSpPr>
          <p:nvPr>
            <p:ph type="sldNum" sz="quarter" idx="10"/>
          </p:nvPr>
        </p:nvSpPr>
        <p:spPr/>
        <p:txBody>
          <a:bodyPr/>
          <a:lstStyle/>
          <a:p>
            <a:pPr defTabSz="914377"/>
            <a:fld id="{1F36BDE1-9F69-D444-9770-E7676ED456C3}" type="slidenum">
              <a:rPr lang="en-US" smtClean="0"/>
              <a:pPr defTabSz="914377"/>
              <a:t>33</a:t>
            </a:fld>
            <a:endParaRPr lang="en-US" dirty="0"/>
          </a:p>
        </p:txBody>
      </p:sp>
      <p:pic>
        <p:nvPicPr>
          <p:cNvPr id="5" name="Picture 4" descr="A close up of a tree&#10;&#10;Description automatically generated">
            <a:extLst>
              <a:ext uri="{FF2B5EF4-FFF2-40B4-BE49-F238E27FC236}">
                <a16:creationId xmlns:a16="http://schemas.microsoft.com/office/drawing/2014/main" id="{A7EFD406-DB08-087C-66E0-168CFFD6A6F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17496" y="1890883"/>
            <a:ext cx="4016671" cy="3037989"/>
          </a:xfrm>
          <a:prstGeom prst="rect">
            <a:avLst/>
          </a:prstGeom>
          <a:ln w="9525">
            <a:noFill/>
          </a:ln>
        </p:spPr>
      </p:pic>
      <p:cxnSp>
        <p:nvCxnSpPr>
          <p:cNvPr id="6" name="Elbow Connector 4">
            <a:extLst>
              <a:ext uri="{FF2B5EF4-FFF2-40B4-BE49-F238E27FC236}">
                <a16:creationId xmlns:a16="http://schemas.microsoft.com/office/drawing/2014/main" id="{18F83B67-90A6-AAF6-E27E-C8C5C60199B0}"/>
              </a:ext>
            </a:extLst>
          </p:cNvPr>
          <p:cNvCxnSpPr>
            <a:cxnSpLocks noChangeShapeType="1"/>
          </p:cNvCxnSpPr>
          <p:nvPr/>
        </p:nvCxnSpPr>
        <p:spPr bwMode="auto">
          <a:xfrm>
            <a:off x="3966813" y="1819168"/>
            <a:ext cx="2476717" cy="1377831"/>
          </a:xfrm>
          <a:prstGeom prst="bentConnector3">
            <a:avLst>
              <a:gd name="adj1" fmla="val 73612"/>
            </a:avLst>
          </a:prstGeom>
          <a:noFill/>
          <a:ln w="38100">
            <a:solidFill>
              <a:srgbClr val="58A618"/>
            </a:solidFill>
            <a:round/>
            <a:headEnd/>
            <a:tailEnd type="arrow" w="med" len="med"/>
          </a:ln>
          <a:effectLst>
            <a:outerShdw dist="20000" dir="5400000" rotWithShape="0">
              <a:srgbClr val="808080">
                <a:alpha val="37999"/>
              </a:srgbClr>
            </a:outerShdw>
          </a:effectLst>
        </p:spPr>
      </p:cxnSp>
      <p:grpSp>
        <p:nvGrpSpPr>
          <p:cNvPr id="11" name="Group 10">
            <a:extLst>
              <a:ext uri="{FF2B5EF4-FFF2-40B4-BE49-F238E27FC236}">
                <a16:creationId xmlns:a16="http://schemas.microsoft.com/office/drawing/2014/main" id="{4F88A58C-36D4-89B4-0EB2-B87C36FD19A1}"/>
              </a:ext>
            </a:extLst>
          </p:cNvPr>
          <p:cNvGrpSpPr/>
          <p:nvPr/>
        </p:nvGrpSpPr>
        <p:grpSpPr>
          <a:xfrm>
            <a:off x="6857728" y="5036448"/>
            <a:ext cx="4249272" cy="1100657"/>
            <a:chOff x="5782400" y="5534778"/>
            <a:chExt cx="4616659" cy="1213953"/>
          </a:xfrm>
        </p:grpSpPr>
        <p:sp>
          <p:nvSpPr>
            <p:cNvPr id="12" name="Rounded Rectangle 14">
              <a:extLst>
                <a:ext uri="{FF2B5EF4-FFF2-40B4-BE49-F238E27FC236}">
                  <a16:creationId xmlns:a16="http://schemas.microsoft.com/office/drawing/2014/main" id="{8DD8C6F7-81E4-4E80-A9C7-01A1B2CF3442}"/>
                </a:ext>
              </a:extLst>
            </p:cNvPr>
            <p:cNvSpPr/>
            <p:nvPr/>
          </p:nvSpPr>
          <p:spPr bwMode="auto">
            <a:xfrm>
              <a:off x="5782400" y="5534778"/>
              <a:ext cx="4616659" cy="1213953"/>
            </a:xfrm>
            <a:prstGeom prst="roundRect">
              <a:avLst>
                <a:gd name="adj" fmla="val 30702"/>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13" name="TextBox 12">
              <a:extLst>
                <a:ext uri="{FF2B5EF4-FFF2-40B4-BE49-F238E27FC236}">
                  <a16:creationId xmlns:a16="http://schemas.microsoft.com/office/drawing/2014/main" id="{41CA9CEE-49DC-5B8B-CEC5-767643C3D326}"/>
                </a:ext>
              </a:extLst>
            </p:cNvPr>
            <p:cNvSpPr txBox="1"/>
            <p:nvPr/>
          </p:nvSpPr>
          <p:spPr>
            <a:xfrm>
              <a:off x="6383584" y="5785155"/>
              <a:ext cx="3414289" cy="8825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95000"/>
                    </a:srgbClr>
                  </a:solidFill>
                  <a:effectLst/>
                  <a:uLnTx/>
                  <a:uFillTx/>
                  <a:latin typeface="Arial" charset="0"/>
                  <a:ea typeface="ＭＳ Ｐゴシック" charset="-128"/>
                  <a:cs typeface="ＭＳ Ｐゴシック" charset="-128"/>
                </a:rPr>
                <a:t>Soybeans adjacent to sprayed area had no visible damage from volatility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grpSp>
      <p:grpSp>
        <p:nvGrpSpPr>
          <p:cNvPr id="14" name="Group 13">
            <a:extLst>
              <a:ext uri="{FF2B5EF4-FFF2-40B4-BE49-F238E27FC236}">
                <a16:creationId xmlns:a16="http://schemas.microsoft.com/office/drawing/2014/main" id="{B0306DC3-69D5-95C2-09D8-4CE376141E64}"/>
              </a:ext>
            </a:extLst>
          </p:cNvPr>
          <p:cNvGrpSpPr/>
          <p:nvPr/>
        </p:nvGrpSpPr>
        <p:grpSpPr>
          <a:xfrm>
            <a:off x="1473457" y="1094375"/>
            <a:ext cx="3872677" cy="3887630"/>
            <a:chOff x="1476130" y="1094375"/>
            <a:chExt cx="3872677" cy="3887630"/>
          </a:xfrm>
        </p:grpSpPr>
        <p:pic>
          <p:nvPicPr>
            <p:cNvPr id="15" name="Picture 14">
              <a:extLst>
                <a:ext uri="{FF2B5EF4-FFF2-40B4-BE49-F238E27FC236}">
                  <a16:creationId xmlns:a16="http://schemas.microsoft.com/office/drawing/2014/main" id="{0B0FAAA9-9641-E9B6-D8DC-49D64ED57C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475" r="3388"/>
            <a:stretch/>
          </p:blipFill>
          <p:spPr>
            <a:xfrm>
              <a:off x="1476130" y="1094375"/>
              <a:ext cx="3872677" cy="3887630"/>
            </a:xfrm>
            <a:prstGeom prst="rect">
              <a:avLst/>
            </a:prstGeom>
          </p:spPr>
        </p:pic>
        <p:sp>
          <p:nvSpPr>
            <p:cNvPr id="16" name="TextBox 15">
              <a:extLst>
                <a:ext uri="{FF2B5EF4-FFF2-40B4-BE49-F238E27FC236}">
                  <a16:creationId xmlns:a16="http://schemas.microsoft.com/office/drawing/2014/main" id="{7781EFC1-CB42-F193-4E1A-2971D1565313}"/>
                </a:ext>
              </a:extLst>
            </p:cNvPr>
            <p:cNvSpPr txBox="1"/>
            <p:nvPr/>
          </p:nvSpPr>
          <p:spPr>
            <a:xfrm>
              <a:off x="4468762" y="1470883"/>
              <a:ext cx="162232" cy="102592"/>
            </a:xfrm>
            <a:prstGeom prst="rect">
              <a:avLst/>
            </a:prstGeom>
            <a:solidFill>
              <a:schemeClr val="bg1"/>
            </a:solidFill>
          </p:spPr>
          <p:txBody>
            <a:bodyPr wrap="square" lIns="0" tIns="0" rIns="0" bIns="0" rtlCol="0">
              <a:spAutoFit/>
            </a:bodyPr>
            <a:lstStyle/>
            <a:p>
              <a:r>
                <a:rPr lang="en-US" sz="1000" baseline="30000"/>
                <a:t>®</a:t>
              </a:r>
            </a:p>
          </p:txBody>
        </p:sp>
      </p:grpSp>
      <p:grpSp>
        <p:nvGrpSpPr>
          <p:cNvPr id="18" name="Group 17">
            <a:extLst>
              <a:ext uri="{FF2B5EF4-FFF2-40B4-BE49-F238E27FC236}">
                <a16:creationId xmlns:a16="http://schemas.microsoft.com/office/drawing/2014/main" id="{5E6FB745-BB9A-572C-CA86-8B26C7DC81DD}"/>
              </a:ext>
            </a:extLst>
          </p:cNvPr>
          <p:cNvGrpSpPr/>
          <p:nvPr/>
        </p:nvGrpSpPr>
        <p:grpSpPr>
          <a:xfrm>
            <a:off x="1285159" y="5000589"/>
            <a:ext cx="4249272" cy="1100657"/>
            <a:chOff x="1285159" y="5000589"/>
            <a:chExt cx="4249272" cy="1100657"/>
          </a:xfrm>
        </p:grpSpPr>
        <p:sp>
          <p:nvSpPr>
            <p:cNvPr id="8" name="Rounded Rectangle 1">
              <a:extLst>
                <a:ext uri="{FF2B5EF4-FFF2-40B4-BE49-F238E27FC236}">
                  <a16:creationId xmlns:a16="http://schemas.microsoft.com/office/drawing/2014/main" id="{09452FB7-D4FC-55DA-75E8-6B01428ED228}"/>
                </a:ext>
              </a:extLst>
            </p:cNvPr>
            <p:cNvSpPr/>
            <p:nvPr/>
          </p:nvSpPr>
          <p:spPr bwMode="auto">
            <a:xfrm>
              <a:off x="1285159" y="5000589"/>
              <a:ext cx="4249272" cy="1100657"/>
            </a:xfrm>
            <a:prstGeom prst="roundRect">
              <a:avLst>
                <a:gd name="adj" fmla="val 30702"/>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9" name="TextBox 8">
              <a:extLst>
                <a:ext uri="{FF2B5EF4-FFF2-40B4-BE49-F238E27FC236}">
                  <a16:creationId xmlns:a16="http://schemas.microsoft.com/office/drawing/2014/main" id="{EE1540E1-3ADA-613F-49DF-5F65513DDEF7}"/>
                </a:ext>
              </a:extLst>
            </p:cNvPr>
            <p:cNvSpPr txBox="1"/>
            <p:nvPr/>
          </p:nvSpPr>
          <p:spPr>
            <a:xfrm>
              <a:off x="1426614" y="5075857"/>
              <a:ext cx="1926609" cy="1015663"/>
            </a:xfrm>
            <a:prstGeom prst="rect">
              <a:avLst/>
            </a:prstGeom>
            <a:noFill/>
          </p:spPr>
          <p:txBody>
            <a:bodyPr wrap="square" rtlCol="0">
              <a:spAutoFit/>
            </a:bodyPr>
            <a:lstStyle/>
            <a:p>
              <a:pPr lvl="0" algn="ctr">
                <a:defRPr/>
              </a:pPr>
              <a:r>
                <a:rPr kumimoji="0" lang="en-US" sz="1400" b="0" i="0" u="none" strike="noStrike" kern="1200" cap="none" spc="0" normalizeH="0" baseline="0" noProof="0" dirty="0">
                  <a:ln>
                    <a:noFill/>
                  </a:ln>
                  <a:solidFill>
                    <a:srgbClr val="FFFFFF">
                      <a:lumMod val="95000"/>
                    </a:srgbClr>
                  </a:solidFill>
                  <a:effectLst/>
                  <a:uLnTx/>
                  <a:uFillTx/>
                  <a:latin typeface="Arial" charset="0"/>
                  <a:ea typeface="ＭＳ Ｐゴシック" charset="-128"/>
                  <a:cs typeface="ＭＳ Ｐゴシック" charset="-128"/>
                </a:rPr>
                <a:t>Adjacent soybeans without the </a:t>
              </a:r>
              <a:br>
                <a:rPr kumimoji="0" lang="en-US" sz="1400" b="0" i="0" u="none" strike="noStrike" kern="1200" cap="none" spc="0" normalizeH="0" baseline="0" noProof="0" dirty="0">
                  <a:ln>
                    <a:noFill/>
                  </a:ln>
                  <a:solidFill>
                    <a:srgbClr val="FFFFFF">
                      <a:lumMod val="95000"/>
                    </a:srgbClr>
                  </a:solidFill>
                  <a:effectLst/>
                  <a:uLnTx/>
                  <a:uFillTx/>
                  <a:latin typeface="Arial" charset="0"/>
                  <a:ea typeface="ＭＳ Ｐゴシック" charset="-128"/>
                  <a:cs typeface="ＭＳ Ｐゴシック" charset="-128"/>
                </a:rPr>
              </a:br>
              <a:r>
                <a:rPr kumimoji="0" lang="en-US" sz="1400" b="0" i="0" u="none" strike="noStrike" kern="1200" cap="none" spc="0" normalizeH="0" baseline="0" noProof="0" dirty="0">
                  <a:ln>
                    <a:noFill/>
                  </a:ln>
                  <a:solidFill>
                    <a:srgbClr val="FFFFFF">
                      <a:lumMod val="95000"/>
                    </a:srgbClr>
                  </a:solidFill>
                  <a:effectLst/>
                  <a:uLnTx/>
                  <a:uFillTx/>
                  <a:latin typeface="Arial" charset="0"/>
                  <a:ea typeface="ＭＳ Ｐゴシック" charset="-128"/>
                  <a:cs typeface="ＭＳ Ｐゴシック" charset="-128"/>
                </a:rPr>
                <a:t>Enlist</a:t>
              </a:r>
              <a:r>
                <a:rPr lang="en-US" sz="1400" baseline="30000" dirty="0">
                  <a:solidFill>
                    <a:srgbClr val="FFFFFF">
                      <a:lumMod val="95000"/>
                    </a:srgbClr>
                  </a:solidFill>
                  <a:latin typeface="Arial" charset="0"/>
                  <a:ea typeface="ＭＳ Ｐゴシック" charset="-128"/>
                  <a:cs typeface="ＭＳ Ｐゴシック" charset="-128"/>
                </a:rPr>
                <a:t>®</a:t>
              </a:r>
              <a:r>
                <a:rPr kumimoji="0" lang="en-US" sz="1400" b="0" i="0" u="none" strike="noStrike" kern="1200" cap="none" spc="0" normalizeH="0" baseline="0" noProof="0" dirty="0">
                  <a:ln>
                    <a:noFill/>
                  </a:ln>
                  <a:solidFill>
                    <a:srgbClr val="FFFFFF">
                      <a:lumMod val="95000"/>
                    </a:srgbClr>
                  </a:solidFill>
                  <a:effectLst/>
                  <a:uLnTx/>
                  <a:uFillTx/>
                  <a:latin typeface="Arial" charset="0"/>
                  <a:ea typeface="ＭＳ Ｐゴシック" charset="-128"/>
                  <a:cs typeface="ＭＳ Ｐゴシック" charset="-128"/>
                </a:rPr>
                <a:t> trait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
          <p:nvSpPr>
            <p:cNvPr id="10" name="TextBox 9">
              <a:extLst>
                <a:ext uri="{FF2B5EF4-FFF2-40B4-BE49-F238E27FC236}">
                  <a16:creationId xmlns:a16="http://schemas.microsoft.com/office/drawing/2014/main" id="{E123FEFF-8CBF-965F-3F51-9640E08E10BB}"/>
                </a:ext>
              </a:extLst>
            </p:cNvPr>
            <p:cNvSpPr txBox="1"/>
            <p:nvPr/>
          </p:nvSpPr>
          <p:spPr>
            <a:xfrm>
              <a:off x="3463829" y="5075857"/>
              <a:ext cx="1882306" cy="984885"/>
            </a:xfrm>
            <a:prstGeom prst="rect">
              <a:avLst/>
            </a:prstGeom>
            <a:noFill/>
          </p:spPr>
          <p:txBody>
            <a:bodyPr wrap="square" rtlCol="0">
              <a:spAutoFit/>
            </a:bodyPr>
            <a:lstStyle/>
            <a:p>
              <a:pPr lvl="0" algn="ctr">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Soybeans without the Enlist</a:t>
              </a:r>
              <a:r>
                <a:rPr lang="en-US" sz="1400" baseline="30000" dirty="0">
                  <a:solidFill>
                    <a:srgbClr val="FFFFFF">
                      <a:lumMod val="95000"/>
                    </a:srgbClr>
                  </a:solidFill>
                  <a:latin typeface="Arial" charset="0"/>
                  <a:ea typeface="ＭＳ Ｐゴシック" charset="-128"/>
                  <a:cs typeface="ＭＳ Ｐゴシック" charset="-128"/>
                </a:rPr>
                <a:t>®</a:t>
              </a:r>
              <a:r>
                <a:rPr kumimoji="0" lang="en-US" sz="1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trait sprayed </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with</a:t>
              </a:r>
              <a:r>
                <a:rPr kumimoji="0" lang="en-US" sz="1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2,4-D choline at 4x single rate</a:t>
              </a: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cxnSp>
          <p:nvCxnSpPr>
            <p:cNvPr id="17" name="Straight Connector 16">
              <a:extLst>
                <a:ext uri="{FF2B5EF4-FFF2-40B4-BE49-F238E27FC236}">
                  <a16:creationId xmlns:a16="http://schemas.microsoft.com/office/drawing/2014/main" id="{73628667-035E-42B3-DCCA-4E82F4185AAC}"/>
                </a:ext>
              </a:extLst>
            </p:cNvPr>
            <p:cNvCxnSpPr>
              <a:cxnSpLocks/>
            </p:cNvCxnSpPr>
            <p:nvPr/>
          </p:nvCxnSpPr>
          <p:spPr bwMode="auto">
            <a:xfrm>
              <a:off x="3409795" y="5075857"/>
              <a:ext cx="0" cy="852332"/>
            </a:xfrm>
            <a:prstGeom prst="line">
              <a:avLst/>
            </a:prstGeom>
            <a:solidFill>
              <a:schemeClr val="accent1"/>
            </a:solidFill>
            <a:ln w="38100" cap="flat" cmpd="sng" algn="ctr">
              <a:solidFill>
                <a:schemeClr val="bg1"/>
              </a:solidFill>
              <a:prstDash val="solid"/>
              <a:round/>
              <a:headEnd type="none" w="med" len="med"/>
              <a:tailEnd type="none" w="med" len="med"/>
            </a:ln>
            <a:effectLst/>
          </p:spPr>
        </p:cxnSp>
      </p:grpSp>
    </p:spTree>
    <p:extLst>
      <p:ext uri="{BB962C8B-B14F-4D97-AF65-F5344CB8AC3E}">
        <p14:creationId xmlns:p14="http://schemas.microsoft.com/office/powerpoint/2010/main" val="1494549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F3617-E708-67B7-3C1B-D0B4FF2BB1FE}"/>
              </a:ext>
            </a:extLst>
          </p:cNvPr>
          <p:cNvSpPr>
            <a:spLocks noGrp="1"/>
          </p:cNvSpPr>
          <p:nvPr>
            <p:ph type="title"/>
          </p:nvPr>
        </p:nvSpPr>
        <p:spPr/>
        <p:txBody>
          <a:bodyPr/>
          <a:lstStyle/>
          <a:p>
            <a:r>
              <a:rPr lang="en-US" sz="2400" b="1" dirty="0">
                <a:solidFill>
                  <a:srgbClr val="00778B"/>
                </a:solidFill>
              </a:rPr>
              <a:t>Key Differentiation: </a:t>
            </a:r>
            <a:r>
              <a:rPr lang="en-US" sz="2400" b="1" dirty="0"/>
              <a:t>Near-zero volatility</a:t>
            </a:r>
            <a:endParaRPr lang="en-US" dirty="0"/>
          </a:p>
        </p:txBody>
      </p:sp>
      <p:sp>
        <p:nvSpPr>
          <p:cNvPr id="3" name="Slide Number Placeholder 2">
            <a:extLst>
              <a:ext uri="{FF2B5EF4-FFF2-40B4-BE49-F238E27FC236}">
                <a16:creationId xmlns:a16="http://schemas.microsoft.com/office/drawing/2014/main" id="{92B3F436-C5F9-A9B7-7DD2-A29B71F87BCD}"/>
              </a:ext>
            </a:extLst>
          </p:cNvPr>
          <p:cNvSpPr>
            <a:spLocks noGrp="1"/>
          </p:cNvSpPr>
          <p:nvPr>
            <p:ph type="sldNum" sz="quarter" idx="10"/>
          </p:nvPr>
        </p:nvSpPr>
        <p:spPr/>
        <p:txBody>
          <a:bodyPr/>
          <a:lstStyle/>
          <a:p>
            <a:pPr defTabSz="914377"/>
            <a:fld id="{1F36BDE1-9F69-D444-9770-E7676ED456C3}" type="slidenum">
              <a:rPr lang="en-US" smtClean="0"/>
              <a:pPr defTabSz="914377"/>
              <a:t>34</a:t>
            </a:fld>
            <a:endParaRPr lang="en-US" dirty="0"/>
          </a:p>
        </p:txBody>
      </p:sp>
      <p:graphicFrame>
        <p:nvGraphicFramePr>
          <p:cNvPr id="5" name="Chart 4">
            <a:extLst>
              <a:ext uri="{FF2B5EF4-FFF2-40B4-BE49-F238E27FC236}">
                <a16:creationId xmlns:a16="http://schemas.microsoft.com/office/drawing/2014/main" id="{AEBBC192-B38C-52B0-053F-102ADC72514D}"/>
              </a:ext>
            </a:extLst>
          </p:cNvPr>
          <p:cNvGraphicFramePr/>
          <p:nvPr/>
        </p:nvGraphicFramePr>
        <p:xfrm>
          <a:off x="609600" y="1180754"/>
          <a:ext cx="5440219" cy="478495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10CE0C12-08D2-CBC1-16DD-63642EB157EC}"/>
              </a:ext>
            </a:extLst>
          </p:cNvPr>
          <p:cNvSpPr txBox="1"/>
          <p:nvPr/>
        </p:nvSpPr>
        <p:spPr>
          <a:xfrm>
            <a:off x="5730470" y="1759521"/>
            <a:ext cx="5786615"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17E93"/>
                </a:solidFill>
                <a:effectLst/>
                <a:uLnTx/>
                <a:uFillTx/>
                <a:latin typeface="Arial" panose="020B0604020202020204" pitchFamily="34" charset="0"/>
                <a:ea typeface="+mn-ea"/>
                <a:cs typeface="Arial" panose="020B0604020202020204" pitchFamily="34" charset="0"/>
              </a:rPr>
              <a:t>98% less volatile</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Enlist Duo</a:t>
            </a:r>
            <a:r>
              <a:rPr kumimoji="0" lang="en-US" sz="2400" b="0" i="0" u="none" strike="noStrike" kern="1200" cap="none" spc="0" normalizeH="0" baseline="30000" noProof="0" dirty="0">
                <a:ln>
                  <a:noFill/>
                </a:ln>
                <a:solidFill>
                  <a:srgbClr val="2A2D34"/>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 herbicide provides ultra-low volatility compared with a tank mix of BAPMA dicamba and glyphosate.</a:t>
            </a:r>
          </a:p>
        </p:txBody>
      </p:sp>
      <p:sp>
        <p:nvSpPr>
          <p:cNvPr id="7" name="TextBox 6">
            <a:extLst>
              <a:ext uri="{FF2B5EF4-FFF2-40B4-BE49-F238E27FC236}">
                <a16:creationId xmlns:a16="http://schemas.microsoft.com/office/drawing/2014/main" id="{1B3ABFAC-2C5B-8691-F0B2-3A4F80ED7EEC}"/>
              </a:ext>
            </a:extLst>
          </p:cNvPr>
          <p:cNvSpPr txBox="1"/>
          <p:nvPr/>
        </p:nvSpPr>
        <p:spPr>
          <a:xfrm>
            <a:off x="5730470" y="4246462"/>
            <a:ext cx="5786615"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17E93"/>
                </a:solidFill>
                <a:effectLst/>
                <a:uLnTx/>
                <a:uFillTx/>
                <a:latin typeface="Arial" panose="020B0604020202020204" pitchFamily="34" charset="0"/>
                <a:ea typeface="+mn-ea"/>
                <a:cs typeface="Arial" panose="020B0604020202020204" pitchFamily="34" charset="0"/>
              </a:rPr>
              <a:t>On an acid-to-acid basis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2,4-D is 236x less volatile than dicamba.</a:t>
            </a:r>
          </a:p>
        </p:txBody>
      </p:sp>
    </p:spTree>
    <p:extLst>
      <p:ext uri="{BB962C8B-B14F-4D97-AF65-F5344CB8AC3E}">
        <p14:creationId xmlns:p14="http://schemas.microsoft.com/office/powerpoint/2010/main" val="1585269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1B9B-39E0-C67C-1EAD-F6FE74FA175E}"/>
              </a:ext>
            </a:extLst>
          </p:cNvPr>
          <p:cNvSpPr>
            <a:spLocks noGrp="1"/>
          </p:cNvSpPr>
          <p:nvPr>
            <p:ph type="title"/>
          </p:nvPr>
        </p:nvSpPr>
        <p:spPr/>
        <p:txBody>
          <a:bodyPr/>
          <a:lstStyle/>
          <a:p>
            <a:r>
              <a:rPr lang="en-US" sz="2400" dirty="0">
                <a:solidFill>
                  <a:srgbClr val="00778B"/>
                </a:solidFill>
              </a:rPr>
              <a:t>Key Differentiation: </a:t>
            </a:r>
            <a:r>
              <a:rPr lang="en-US" sz="2400" dirty="0"/>
              <a:t>Stability enables tank-mix partners</a:t>
            </a:r>
            <a:endParaRPr lang="en-US" dirty="0"/>
          </a:p>
        </p:txBody>
      </p:sp>
      <p:sp>
        <p:nvSpPr>
          <p:cNvPr id="3" name="Slide Number Placeholder 2">
            <a:extLst>
              <a:ext uri="{FF2B5EF4-FFF2-40B4-BE49-F238E27FC236}">
                <a16:creationId xmlns:a16="http://schemas.microsoft.com/office/drawing/2014/main" id="{45025BD8-1E02-8872-B6AB-1E5D4F5BD457}"/>
              </a:ext>
            </a:extLst>
          </p:cNvPr>
          <p:cNvSpPr>
            <a:spLocks noGrp="1"/>
          </p:cNvSpPr>
          <p:nvPr>
            <p:ph type="sldNum" sz="quarter" idx="10"/>
          </p:nvPr>
        </p:nvSpPr>
        <p:spPr/>
        <p:txBody>
          <a:bodyPr/>
          <a:lstStyle/>
          <a:p>
            <a:pPr defTabSz="914377"/>
            <a:fld id="{1F36BDE1-9F69-D444-9770-E7676ED456C3}" type="slidenum">
              <a:rPr lang="en-US" smtClean="0"/>
              <a:pPr defTabSz="914377"/>
              <a:t>35</a:t>
            </a:fld>
            <a:endParaRPr lang="en-US" dirty="0"/>
          </a:p>
        </p:txBody>
      </p:sp>
      <p:sp>
        <p:nvSpPr>
          <p:cNvPr id="5" name="Rectangle 4">
            <a:extLst>
              <a:ext uri="{FF2B5EF4-FFF2-40B4-BE49-F238E27FC236}">
                <a16:creationId xmlns:a16="http://schemas.microsoft.com/office/drawing/2014/main" id="{411A5E94-BB64-14B5-5617-B6AAF9C116FA}"/>
              </a:ext>
            </a:extLst>
          </p:cNvPr>
          <p:cNvSpPr/>
          <p:nvPr/>
        </p:nvSpPr>
        <p:spPr>
          <a:xfrm>
            <a:off x="609600" y="1228792"/>
            <a:ext cx="10972800" cy="3046988"/>
          </a:xfrm>
          <a:prstGeom prst="rect">
            <a:avLst/>
          </a:prstGeom>
        </p:spPr>
        <p:txBody>
          <a:bodyPr wrap="square">
            <a:spAutoFit/>
          </a:bodyPr>
          <a:lstStyle/>
          <a:p>
            <a:pPr marL="285750" indent="-285750">
              <a:buFont typeface="Arial" panose="020B0604020202020204" pitchFamily="34" charset="0"/>
              <a:buChar char="•"/>
            </a:pPr>
            <a:r>
              <a:rPr lang="en-US" sz="2400" b="1" dirty="0">
                <a:latin typeface="Arial" panose="020B0604020202020204" pitchFamily="34" charset="0"/>
                <a:cs typeface="Arial" panose="020B0604020202020204" pitchFamily="34" charset="0"/>
              </a:rPr>
              <a:t>Consider these products which </a:t>
            </a:r>
            <a:r>
              <a:rPr lang="en-US" sz="2400" b="1" u="sng" dirty="0">
                <a:solidFill>
                  <a:srgbClr val="00778B"/>
                </a:solidFill>
                <a:latin typeface="Arial" panose="020B0604020202020204" pitchFamily="34" charset="0"/>
                <a:cs typeface="Arial" panose="020B0604020202020204" pitchFamily="34" charset="0"/>
              </a:rPr>
              <a:t>CAN</a:t>
            </a:r>
            <a:r>
              <a:rPr lang="en-US" sz="2400" b="1" dirty="0">
                <a:latin typeface="Arial" panose="020B0604020202020204" pitchFamily="34" charset="0"/>
                <a:cs typeface="Arial" panose="020B0604020202020204" pitchFamily="34" charset="0"/>
              </a:rPr>
              <a:t> be tank-mixed with   </a:t>
            </a:r>
          </a:p>
          <a:p>
            <a:r>
              <a:rPr lang="en-US" sz="2400" b="1" dirty="0">
                <a:latin typeface="Arial" panose="020B0604020202020204" pitchFamily="34" charset="0"/>
                <a:cs typeface="Arial" panose="020B0604020202020204" pitchFamily="34" charset="0"/>
              </a:rPr>
              <a:t>   Enlist</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herbicides:</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Glyphosate </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Liberty</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herbicide with Enlist One</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herbicide</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Qualified ammonium sulfate (AMS) products</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1" dirty="0">
                <a:latin typeface="Arial" panose="020B0604020202020204" pitchFamily="34" charset="0"/>
                <a:cs typeface="Arial" panose="020B0604020202020204" pitchFamily="34" charset="0"/>
              </a:rPr>
              <a:t>Adding acidic products or AMS </a:t>
            </a:r>
            <a:r>
              <a:rPr lang="en-US" sz="2400" b="1" u="sng" dirty="0">
                <a:solidFill>
                  <a:srgbClr val="00778B"/>
                </a:solidFill>
                <a:latin typeface="Arial" panose="020B0604020202020204" pitchFamily="34" charset="0"/>
                <a:cs typeface="Arial" panose="020B0604020202020204" pitchFamily="34" charset="0"/>
              </a:rPr>
              <a:t>Does Not “break</a:t>
            </a:r>
            <a:r>
              <a:rPr lang="en-US" sz="2400" b="1" dirty="0">
                <a:solidFill>
                  <a:srgbClr val="00778B"/>
                </a:solidFill>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the inherent                 low-volatility characteristics of 2,4-D choline</a:t>
            </a:r>
          </a:p>
        </p:txBody>
      </p:sp>
    </p:spTree>
    <p:extLst>
      <p:ext uri="{BB962C8B-B14F-4D97-AF65-F5344CB8AC3E}">
        <p14:creationId xmlns:p14="http://schemas.microsoft.com/office/powerpoint/2010/main" val="1823642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40E2E-2FBB-D2A2-B878-67B589010078}"/>
              </a:ext>
            </a:extLst>
          </p:cNvPr>
          <p:cNvSpPr>
            <a:spLocks noGrp="1"/>
          </p:cNvSpPr>
          <p:nvPr>
            <p:ph type="title"/>
          </p:nvPr>
        </p:nvSpPr>
        <p:spPr/>
        <p:txBody>
          <a:bodyPr/>
          <a:lstStyle/>
          <a:p>
            <a:r>
              <a:rPr lang="en-US" sz="2400" dirty="0"/>
              <a:t>Reduction of drift potential</a:t>
            </a:r>
            <a:endParaRPr lang="en-US" dirty="0"/>
          </a:p>
        </p:txBody>
      </p:sp>
      <p:sp>
        <p:nvSpPr>
          <p:cNvPr id="3" name="Slide Number Placeholder 2">
            <a:extLst>
              <a:ext uri="{FF2B5EF4-FFF2-40B4-BE49-F238E27FC236}">
                <a16:creationId xmlns:a16="http://schemas.microsoft.com/office/drawing/2014/main" id="{503C5448-A390-1194-A481-1D013D6D1AB6}"/>
              </a:ext>
            </a:extLst>
          </p:cNvPr>
          <p:cNvSpPr>
            <a:spLocks noGrp="1"/>
          </p:cNvSpPr>
          <p:nvPr>
            <p:ph type="sldNum" sz="quarter" idx="10"/>
          </p:nvPr>
        </p:nvSpPr>
        <p:spPr/>
        <p:txBody>
          <a:bodyPr/>
          <a:lstStyle/>
          <a:p>
            <a:pPr defTabSz="914377"/>
            <a:fld id="{1F36BDE1-9F69-D444-9770-E7676ED456C3}" type="slidenum">
              <a:rPr lang="en-US" smtClean="0"/>
              <a:pPr defTabSz="914377"/>
              <a:t>36</a:t>
            </a:fld>
            <a:endParaRPr lang="en-US" dirty="0"/>
          </a:p>
        </p:txBody>
      </p:sp>
      <p:sp>
        <p:nvSpPr>
          <p:cNvPr id="5" name="TextBox 4">
            <a:extLst>
              <a:ext uri="{FF2B5EF4-FFF2-40B4-BE49-F238E27FC236}">
                <a16:creationId xmlns:a16="http://schemas.microsoft.com/office/drawing/2014/main" id="{B00F6A79-E4E4-4CB2-7BC5-191B633FA66B}"/>
              </a:ext>
            </a:extLst>
          </p:cNvPr>
          <p:cNvSpPr txBox="1"/>
          <p:nvPr/>
        </p:nvSpPr>
        <p:spPr>
          <a:xfrm>
            <a:off x="8469086" y="1366056"/>
            <a:ext cx="3635828" cy="41088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Used with labeled low-drift nozzles, Enlist</a:t>
            </a:r>
            <a:r>
              <a:rPr kumimoji="0" lang="en-US" sz="2000" b="0" i="0" u="none" strike="noStrike" kern="1200" cap="none" spc="0" normalizeH="0" baseline="30000" noProof="0" dirty="0">
                <a:ln>
                  <a:noFill/>
                </a:ln>
                <a:solidFill>
                  <a:srgbClr val="2A2D34"/>
                </a:solidFill>
                <a:effectLst/>
                <a:uLnTx/>
                <a:uFillTx/>
                <a:latin typeface="Arial" panose="020B0604020202020204" pitchFamily="34" charset="0"/>
                <a:ea typeface="+mn-ea"/>
                <a:cs typeface="Arial" panose="020B0604020202020204" pitchFamily="34" charset="0"/>
              </a:rPr>
              <a:t>®</a:t>
            </a:r>
            <a:r>
              <a:rPr kumimoji="0" lang="en-US" sz="20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 herbicides with Colex-D</a:t>
            </a:r>
            <a:r>
              <a:rPr kumimoji="0" lang="en-US" sz="2000" b="0" i="0" u="none" strike="noStrike" kern="1200" cap="none" spc="0" normalizeH="0" baseline="30000" noProof="0" dirty="0">
                <a:ln>
                  <a:noFill/>
                </a:ln>
                <a:solidFill>
                  <a:srgbClr val="2A2D34"/>
                </a:solidFill>
                <a:effectLst/>
                <a:uLnTx/>
                <a:uFillTx/>
                <a:latin typeface="Arial" panose="020B0604020202020204" pitchFamily="34" charset="0"/>
                <a:ea typeface="+mn-ea"/>
                <a:cs typeface="Arial" panose="020B0604020202020204" pitchFamily="34" charset="0"/>
              </a:rPr>
              <a:t>®</a:t>
            </a:r>
            <a:r>
              <a:rPr kumimoji="0" lang="en-US" sz="20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 technology </a:t>
            </a:r>
            <a:r>
              <a:rPr kumimoji="0" lang="en-US" sz="2000" b="1" i="0" u="sng"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reduce physical drift potential by 90%</a:t>
            </a:r>
            <a:r>
              <a:rPr kumimoji="0" lang="en-US" sz="2000" b="1"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compared with a tank mix of traditional 2,4-D and glyphosate.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6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en-US" sz="20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Reduces </a:t>
            </a:r>
            <a:r>
              <a:rPr kumimoji="0" lang="en-US" sz="2000" b="0" i="0" u="none" strike="noStrike" kern="1200" cap="none" spc="0" normalizeH="0" baseline="0" noProof="0" dirty="0" err="1">
                <a:ln>
                  <a:noFill/>
                </a:ln>
                <a:solidFill>
                  <a:srgbClr val="2A2D34"/>
                </a:solidFill>
                <a:effectLst/>
                <a:uLnTx/>
                <a:uFillTx/>
                <a:latin typeface="Arial" panose="020B0604020202020204" pitchFamily="34" charset="0"/>
                <a:ea typeface="+mn-ea"/>
                <a:cs typeface="Arial" panose="020B0604020202020204" pitchFamily="34" charset="0"/>
              </a:rPr>
              <a:t>driftable</a:t>
            </a:r>
            <a:r>
              <a:rPr kumimoji="0" lang="en-US" sz="20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 fines without increasing relative droplet size</a:t>
            </a:r>
          </a:p>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en-US" sz="20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Helps Enlist herbicides land and stay on target </a:t>
            </a:r>
          </a:p>
        </p:txBody>
      </p:sp>
      <p:grpSp>
        <p:nvGrpSpPr>
          <p:cNvPr id="6" name="Group 5">
            <a:extLst>
              <a:ext uri="{FF2B5EF4-FFF2-40B4-BE49-F238E27FC236}">
                <a16:creationId xmlns:a16="http://schemas.microsoft.com/office/drawing/2014/main" id="{D9228BC4-C4FE-E1FC-980E-2EBE487455E5}"/>
              </a:ext>
            </a:extLst>
          </p:cNvPr>
          <p:cNvGrpSpPr/>
          <p:nvPr/>
        </p:nvGrpSpPr>
        <p:grpSpPr>
          <a:xfrm>
            <a:off x="318936" y="1366056"/>
            <a:ext cx="8036907" cy="3377244"/>
            <a:chOff x="906596" y="2391115"/>
            <a:chExt cx="7234615" cy="3040107"/>
          </a:xfrm>
        </p:grpSpPr>
        <p:pic>
          <p:nvPicPr>
            <p:cNvPr id="7" name="Picture 6">
              <a:extLst>
                <a:ext uri="{FF2B5EF4-FFF2-40B4-BE49-F238E27FC236}">
                  <a16:creationId xmlns:a16="http://schemas.microsoft.com/office/drawing/2014/main" id="{D9FCEA4B-D4DB-2DB2-AFEB-EF46BCE7CA3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906596" y="2391115"/>
              <a:ext cx="7234615" cy="2288854"/>
            </a:xfrm>
            <a:prstGeom prst="rect">
              <a:avLst/>
            </a:prstGeom>
          </p:spPr>
        </p:pic>
        <p:sp>
          <p:nvSpPr>
            <p:cNvPr id="8" name="Rounded Rectangle 7">
              <a:extLst>
                <a:ext uri="{FF2B5EF4-FFF2-40B4-BE49-F238E27FC236}">
                  <a16:creationId xmlns:a16="http://schemas.microsoft.com/office/drawing/2014/main" id="{5032E38F-85DC-CC4A-4764-54E877B07C80}"/>
                </a:ext>
              </a:extLst>
            </p:cNvPr>
            <p:cNvSpPr/>
            <p:nvPr/>
          </p:nvSpPr>
          <p:spPr bwMode="auto">
            <a:xfrm>
              <a:off x="978357" y="4770295"/>
              <a:ext cx="3518262" cy="660927"/>
            </a:xfrm>
            <a:prstGeom prst="roundRect">
              <a:avLst/>
            </a:prstGeom>
            <a:solidFill>
              <a:schemeClr val="tx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Tank mix of glyphosate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traditional 2,4-D </a:t>
              </a:r>
            </a:p>
          </p:txBody>
        </p:sp>
        <p:sp>
          <p:nvSpPr>
            <p:cNvPr id="9" name="Rounded Rectangle 8">
              <a:extLst>
                <a:ext uri="{FF2B5EF4-FFF2-40B4-BE49-F238E27FC236}">
                  <a16:creationId xmlns:a16="http://schemas.microsoft.com/office/drawing/2014/main" id="{31FE389F-AB37-83F1-62E2-71DE1F61CB70}"/>
                </a:ext>
              </a:extLst>
            </p:cNvPr>
            <p:cNvSpPr/>
            <p:nvPr/>
          </p:nvSpPr>
          <p:spPr bwMode="auto">
            <a:xfrm>
              <a:off x="4563092" y="4770294"/>
              <a:ext cx="3518262" cy="660927"/>
            </a:xfrm>
            <a:prstGeom prst="roundRect">
              <a:avLst/>
            </a:prstGeom>
            <a:solidFill>
              <a:srgbClr val="007C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Enlist Duo</a:t>
              </a:r>
              <a:r>
                <a:rPr kumimoji="0" lang="en-US" sz="20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herbicide with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Colex-D</a:t>
              </a:r>
              <a:r>
                <a:rPr kumimoji="0" lang="en-US" sz="20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technology</a:t>
              </a:r>
            </a:p>
          </p:txBody>
        </p:sp>
      </p:grpSp>
    </p:spTree>
    <p:extLst>
      <p:ext uri="{BB962C8B-B14F-4D97-AF65-F5344CB8AC3E}">
        <p14:creationId xmlns:p14="http://schemas.microsoft.com/office/powerpoint/2010/main" val="3425241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2FA30-955E-738C-742E-7ADBF7100501}"/>
              </a:ext>
            </a:extLst>
          </p:cNvPr>
          <p:cNvSpPr>
            <a:spLocks noGrp="1"/>
          </p:cNvSpPr>
          <p:nvPr>
            <p:ph type="title"/>
          </p:nvPr>
        </p:nvSpPr>
        <p:spPr/>
        <p:txBody>
          <a:bodyPr/>
          <a:lstStyle/>
          <a:p>
            <a:r>
              <a:rPr lang="en-US" sz="2400" dirty="0">
                <a:solidFill>
                  <a:srgbClr val="00778B"/>
                </a:solidFill>
              </a:rPr>
              <a:t>Key Differentiation: </a:t>
            </a:r>
            <a:r>
              <a:rPr lang="en-US" sz="2400" dirty="0"/>
              <a:t>Tank-mix partners</a:t>
            </a:r>
            <a:endParaRPr lang="en-US" dirty="0"/>
          </a:p>
        </p:txBody>
      </p:sp>
      <p:sp>
        <p:nvSpPr>
          <p:cNvPr id="3" name="Slide Number Placeholder 2">
            <a:extLst>
              <a:ext uri="{FF2B5EF4-FFF2-40B4-BE49-F238E27FC236}">
                <a16:creationId xmlns:a16="http://schemas.microsoft.com/office/drawing/2014/main" id="{7F0C630E-EF57-9CF1-4B86-127473576703}"/>
              </a:ext>
            </a:extLst>
          </p:cNvPr>
          <p:cNvSpPr>
            <a:spLocks noGrp="1"/>
          </p:cNvSpPr>
          <p:nvPr>
            <p:ph type="sldNum" sz="quarter" idx="10"/>
          </p:nvPr>
        </p:nvSpPr>
        <p:spPr/>
        <p:txBody>
          <a:bodyPr/>
          <a:lstStyle/>
          <a:p>
            <a:pPr defTabSz="914377"/>
            <a:fld id="{1F36BDE1-9F69-D444-9770-E7676ED456C3}" type="slidenum">
              <a:rPr lang="en-US" smtClean="0"/>
              <a:pPr defTabSz="914377"/>
              <a:t>37</a:t>
            </a:fld>
            <a:endParaRPr lang="en-US" dirty="0"/>
          </a:p>
        </p:txBody>
      </p:sp>
      <p:sp>
        <p:nvSpPr>
          <p:cNvPr id="5" name="Rectangle 4">
            <a:extLst>
              <a:ext uri="{FF2B5EF4-FFF2-40B4-BE49-F238E27FC236}">
                <a16:creationId xmlns:a16="http://schemas.microsoft.com/office/drawing/2014/main" id="{BCB185D3-62BA-D785-0354-9489A082C32E}"/>
              </a:ext>
            </a:extLst>
          </p:cNvPr>
          <p:cNvSpPr/>
          <p:nvPr/>
        </p:nvSpPr>
        <p:spPr>
          <a:xfrm>
            <a:off x="609600" y="1213832"/>
            <a:ext cx="9819364" cy="393954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Prescribed drift-reducing </a:t>
            </a:r>
            <a:r>
              <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ＭＳ Ｐゴシック"/>
                <a:cs typeface="Arial" panose="020B0604020202020204" pitchFamily="34" charset="0"/>
              </a:rPr>
              <a:t>adjuvants (</a:t>
            </a:r>
            <a:r>
              <a:rPr kumimoji="0" lang="en-US" sz="2400" b="0" i="0" u="none" strike="noStrike" kern="1200" cap="none" spc="0" normalizeH="0" baseline="0" noProof="0" dirty="0">
                <a:ln>
                  <a:noFill/>
                </a:ln>
                <a:solidFill>
                  <a:srgbClr val="00778B"/>
                </a:solidFill>
                <a:effectLst/>
                <a:uLnTx/>
                <a:uFillTx/>
                <a:latin typeface="Arial" panose="020B0604020202020204" pitchFamily="34" charset="0"/>
                <a:ea typeface="ＭＳ Ｐゴシック"/>
                <a:cs typeface="Arial" panose="020B0604020202020204" pitchFamily="34" charset="0"/>
              </a:rPr>
              <a:t>DRAs</a:t>
            </a:r>
            <a:r>
              <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ＭＳ Ｐゴシック"/>
                <a:cs typeface="Arial" panose="020B0604020202020204" pitchFamily="34" charset="0"/>
              </a:rPr>
              <a:t>) and volatility reducing adjuvants (</a:t>
            </a:r>
            <a:r>
              <a:rPr kumimoji="0" lang="en-US" sz="2400" b="0" i="0" u="none" strike="noStrike" kern="1200" cap="none" spc="0" normalizeH="0" baseline="0" noProof="0" dirty="0">
                <a:ln>
                  <a:noFill/>
                </a:ln>
                <a:solidFill>
                  <a:srgbClr val="00778B"/>
                </a:solidFill>
                <a:effectLst/>
                <a:uLnTx/>
                <a:uFillTx/>
                <a:latin typeface="Arial" panose="020B0604020202020204" pitchFamily="34" charset="0"/>
                <a:ea typeface="ＭＳ Ｐゴシック"/>
                <a:cs typeface="Arial" panose="020B0604020202020204" pitchFamily="34" charset="0"/>
              </a:rPr>
              <a:t>VRA’s</a:t>
            </a:r>
            <a:r>
              <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ＭＳ Ｐゴシック"/>
                <a:cs typeface="Arial" panose="020B0604020202020204" pitchFamily="34" charset="0"/>
              </a:rPr>
              <a:t>) are </a:t>
            </a:r>
            <a:r>
              <a:rPr kumimoji="0" lang="en-US" sz="2400" b="1" i="0" u="sng" strike="noStrike" kern="1200" cap="none" spc="0" normalizeH="0" baseline="0" noProof="0" dirty="0">
                <a:ln>
                  <a:noFill/>
                </a:ln>
                <a:solidFill>
                  <a:srgbClr val="00778B"/>
                </a:solidFill>
                <a:effectLst/>
                <a:uLnTx/>
                <a:uFillTx/>
                <a:latin typeface="Arial" panose="020B0604020202020204" pitchFamily="34" charset="0"/>
                <a:ea typeface="ＭＳ Ｐゴシック"/>
                <a:cs typeface="Arial" panose="020B0604020202020204" pitchFamily="34" charset="0"/>
              </a:rPr>
              <a:t>NOT REQUIRED </a:t>
            </a:r>
            <a:r>
              <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ＭＳ Ｐゴシック"/>
                <a:cs typeface="Arial" panose="020B0604020202020204" pitchFamily="34" charset="0"/>
              </a:rPr>
              <a:t>with Enlist</a:t>
            </a:r>
            <a:r>
              <a:rPr kumimoji="0" lang="en-US" sz="2400" b="0" i="0" u="none" strike="noStrike" kern="1200" cap="none" spc="0" normalizeH="0" baseline="30000" noProof="0" dirty="0">
                <a:ln>
                  <a:noFill/>
                </a:ln>
                <a:solidFill>
                  <a:srgbClr val="2A2D34"/>
                </a:solidFill>
                <a:effectLst/>
                <a:uLnTx/>
                <a:uFillTx/>
                <a:latin typeface="Arial" panose="020B0604020202020204" pitchFamily="34" charset="0"/>
                <a:ea typeface="ＭＳ Ｐゴシック"/>
                <a:cs typeface="Arial" panose="020B0604020202020204" pitchFamily="34" charset="0"/>
              </a:rPr>
              <a:t>®</a:t>
            </a:r>
            <a:r>
              <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ＭＳ Ｐゴシック"/>
                <a:cs typeface="Arial" panose="020B0604020202020204" pitchFamily="34" charset="0"/>
              </a:rPr>
              <a:t> herbicides or other qualified Enlist tank-mix partners.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No </a:t>
            </a:r>
            <a:r>
              <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ＭＳ Ｐゴシック"/>
                <a:cs typeface="Arial" panose="020B0604020202020204" pitchFamily="34" charset="0"/>
              </a:rPr>
              <a:t>prohibition on AMS; in fact, </a:t>
            </a:r>
            <a:r>
              <a:rPr kumimoji="0" lang="en-US" sz="2400" b="1" i="0" u="none" strike="noStrike" kern="1200" cap="none" spc="0" normalizeH="0" baseline="0" noProof="0" dirty="0">
                <a:ln>
                  <a:noFill/>
                </a:ln>
                <a:solidFill>
                  <a:srgbClr val="00778B"/>
                </a:solidFill>
                <a:effectLst/>
                <a:uLnTx/>
                <a:uFillTx/>
                <a:latin typeface="Arial" panose="020B0604020202020204" pitchFamily="34" charset="0"/>
                <a:ea typeface="ＭＳ Ｐゴシック"/>
                <a:cs typeface="Arial" panose="020B0604020202020204" pitchFamily="34" charset="0"/>
              </a:rPr>
              <a:t>AMS recommended </a:t>
            </a:r>
            <a:r>
              <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ＭＳ Ｐゴシック"/>
                <a:cs typeface="Arial" panose="020B0604020202020204" pitchFamily="34" charset="0"/>
              </a:rPr>
              <a:t>with Liberty</a:t>
            </a:r>
            <a:r>
              <a:rPr kumimoji="0" lang="en-US" sz="2400" b="0" i="0" u="none" strike="noStrike" kern="1200" cap="none" spc="0" normalizeH="0" baseline="30000" noProof="0" dirty="0">
                <a:ln>
                  <a:noFill/>
                </a:ln>
                <a:solidFill>
                  <a:srgbClr val="2A2D34"/>
                </a:solidFill>
                <a:effectLst/>
                <a:uLnTx/>
                <a:uFillTx/>
                <a:latin typeface="Arial" panose="020B0604020202020204" pitchFamily="34" charset="0"/>
                <a:ea typeface="ＭＳ Ｐゴシック"/>
                <a:cs typeface="Arial" panose="020B0604020202020204" pitchFamily="34" charset="0"/>
              </a:rPr>
              <a:t>®</a:t>
            </a:r>
            <a:r>
              <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ＭＳ Ｐゴシック"/>
                <a:cs typeface="Arial" panose="020B0604020202020204" pitchFamily="34" charset="0"/>
              </a:rPr>
              <a:t> herbicide tank mix, and as needed with glyphosate tank mix</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ＭＳ Ｐゴシック"/>
                <a:cs typeface="Arial" panose="020B0604020202020204" pitchFamily="34" charset="0"/>
              </a:rPr>
              <a:t>More insecticides &amp; fungicides on the qualified tank-mix list than with in-crop dicamba products!</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617264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3967691E-4A3C-A931-55C3-5A5574FAF409}"/>
              </a:ext>
            </a:extLst>
          </p:cNvPr>
          <p:cNvSpPr>
            <a:spLocks noGrp="1"/>
          </p:cNvSpPr>
          <p:nvPr>
            <p:ph type="subTitle" idx="1"/>
          </p:nvPr>
        </p:nvSpPr>
        <p:spPr/>
        <p:txBody>
          <a:bodyPr/>
          <a:lstStyle/>
          <a:p>
            <a:endParaRPr lang="en-US"/>
          </a:p>
        </p:txBody>
      </p:sp>
      <p:sp>
        <p:nvSpPr>
          <p:cNvPr id="5" name="Title 4">
            <a:extLst>
              <a:ext uri="{FF2B5EF4-FFF2-40B4-BE49-F238E27FC236}">
                <a16:creationId xmlns:a16="http://schemas.microsoft.com/office/drawing/2014/main" id="{360AB38A-BB31-E6DB-DD92-D8C793FE9445}"/>
              </a:ext>
            </a:extLst>
          </p:cNvPr>
          <p:cNvSpPr>
            <a:spLocks noGrp="1"/>
          </p:cNvSpPr>
          <p:nvPr>
            <p:ph type="ctrTitle"/>
          </p:nvPr>
        </p:nvSpPr>
        <p:spPr/>
        <p:txBody>
          <a:bodyPr/>
          <a:lstStyle/>
          <a:p>
            <a:r>
              <a:rPr lang="en-US" dirty="0"/>
              <a:t>Enlist</a:t>
            </a:r>
            <a:r>
              <a:rPr lang="en-US" baseline="30000" dirty="0"/>
              <a:t>®</a:t>
            </a:r>
            <a:r>
              <a:rPr lang="en-US" dirty="0"/>
              <a:t> Herbicide Label Highlights</a:t>
            </a:r>
          </a:p>
        </p:txBody>
      </p:sp>
      <p:sp>
        <p:nvSpPr>
          <p:cNvPr id="3" name="Slide Number Placeholder 2">
            <a:extLst>
              <a:ext uri="{FF2B5EF4-FFF2-40B4-BE49-F238E27FC236}">
                <a16:creationId xmlns:a16="http://schemas.microsoft.com/office/drawing/2014/main" id="{ACC56904-C47B-DEDD-D4A1-E0837CACD573}"/>
              </a:ext>
            </a:extLst>
          </p:cNvPr>
          <p:cNvSpPr>
            <a:spLocks noGrp="1"/>
          </p:cNvSpPr>
          <p:nvPr>
            <p:ph type="sldNum" sz="quarter" idx="4294967295"/>
          </p:nvPr>
        </p:nvSpPr>
        <p:spPr>
          <a:xfrm>
            <a:off x="11506200" y="6365875"/>
            <a:ext cx="685800" cy="501650"/>
          </a:xfrm>
        </p:spPr>
        <p:txBody>
          <a:bodyPr/>
          <a:lstStyle/>
          <a:p>
            <a:pPr defTabSz="914377"/>
            <a:fld id="{1F36BDE1-9F69-D444-9770-E7676ED456C3}" type="slidenum">
              <a:rPr lang="en-US" smtClean="0"/>
              <a:pPr defTabSz="914377"/>
              <a:t>38</a:t>
            </a:fld>
            <a:endParaRPr lang="en-US" dirty="0"/>
          </a:p>
        </p:txBody>
      </p:sp>
    </p:spTree>
    <p:extLst>
      <p:ext uri="{BB962C8B-B14F-4D97-AF65-F5344CB8AC3E}">
        <p14:creationId xmlns:p14="http://schemas.microsoft.com/office/powerpoint/2010/main" val="1346629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C4610-11E6-694B-5355-6360098FFD89}"/>
              </a:ext>
            </a:extLst>
          </p:cNvPr>
          <p:cNvSpPr>
            <a:spLocks noGrp="1"/>
          </p:cNvSpPr>
          <p:nvPr>
            <p:ph type="title"/>
          </p:nvPr>
        </p:nvSpPr>
        <p:spPr/>
        <p:txBody>
          <a:bodyPr/>
          <a:lstStyle/>
          <a:p>
            <a:r>
              <a:rPr lang="en-US" sz="2400" kern="0" dirty="0"/>
              <a:t>Comparing trait herbicide systems</a:t>
            </a:r>
            <a:endParaRPr lang="en-US" dirty="0"/>
          </a:p>
        </p:txBody>
      </p:sp>
      <p:sp>
        <p:nvSpPr>
          <p:cNvPr id="3" name="Slide Number Placeholder 2">
            <a:extLst>
              <a:ext uri="{FF2B5EF4-FFF2-40B4-BE49-F238E27FC236}">
                <a16:creationId xmlns:a16="http://schemas.microsoft.com/office/drawing/2014/main" id="{2EE644B3-ED7B-1EBD-8E24-F9523C3433CE}"/>
              </a:ext>
            </a:extLst>
          </p:cNvPr>
          <p:cNvSpPr>
            <a:spLocks noGrp="1"/>
          </p:cNvSpPr>
          <p:nvPr>
            <p:ph type="sldNum" sz="quarter" idx="10"/>
          </p:nvPr>
        </p:nvSpPr>
        <p:spPr/>
        <p:txBody>
          <a:bodyPr/>
          <a:lstStyle/>
          <a:p>
            <a:pPr defTabSz="914377"/>
            <a:fld id="{1F36BDE1-9F69-D444-9770-E7676ED456C3}" type="slidenum">
              <a:rPr lang="en-US" smtClean="0"/>
              <a:pPr defTabSz="914377"/>
              <a:t>39</a:t>
            </a:fld>
            <a:endParaRPr lang="en-US" dirty="0"/>
          </a:p>
        </p:txBody>
      </p:sp>
      <p:graphicFrame>
        <p:nvGraphicFramePr>
          <p:cNvPr id="5" name="Table 6">
            <a:extLst>
              <a:ext uri="{FF2B5EF4-FFF2-40B4-BE49-F238E27FC236}">
                <a16:creationId xmlns:a16="http://schemas.microsoft.com/office/drawing/2014/main" id="{11021E14-D350-308D-A9BF-1E71DDFED0C3}"/>
              </a:ext>
            </a:extLst>
          </p:cNvPr>
          <p:cNvGraphicFramePr>
            <a:graphicFrameLocks noGrp="1"/>
          </p:cNvGraphicFramePr>
          <p:nvPr>
            <p:ph idx="1"/>
            <p:extLst>
              <p:ext uri="{D42A27DB-BD31-4B8C-83A1-F6EECF244321}">
                <p14:modId xmlns:p14="http://schemas.microsoft.com/office/powerpoint/2010/main" val="638081944"/>
              </p:ext>
            </p:extLst>
          </p:nvPr>
        </p:nvGraphicFramePr>
        <p:xfrm>
          <a:off x="609601" y="1084769"/>
          <a:ext cx="10972797" cy="5222240"/>
        </p:xfrm>
        <a:graphic>
          <a:graphicData uri="http://schemas.openxmlformats.org/drawingml/2006/table">
            <a:tbl>
              <a:tblPr firstRow="1" bandRow="1">
                <a:tableStyleId>{5C22544A-7EE6-4342-B048-85BDC9FD1C3A}</a:tableStyleId>
              </a:tblPr>
              <a:tblGrid>
                <a:gridCol w="3657599">
                  <a:extLst>
                    <a:ext uri="{9D8B030D-6E8A-4147-A177-3AD203B41FA5}">
                      <a16:colId xmlns:a16="http://schemas.microsoft.com/office/drawing/2014/main" val="358561852"/>
                    </a:ext>
                  </a:extLst>
                </a:gridCol>
                <a:gridCol w="3657599">
                  <a:extLst>
                    <a:ext uri="{9D8B030D-6E8A-4147-A177-3AD203B41FA5}">
                      <a16:colId xmlns:a16="http://schemas.microsoft.com/office/drawing/2014/main" val="3823664185"/>
                    </a:ext>
                  </a:extLst>
                </a:gridCol>
                <a:gridCol w="3657599">
                  <a:extLst>
                    <a:ext uri="{9D8B030D-6E8A-4147-A177-3AD203B41FA5}">
                      <a16:colId xmlns:a16="http://schemas.microsoft.com/office/drawing/2014/main" val="4024873323"/>
                    </a:ext>
                  </a:extLst>
                </a:gridCol>
              </a:tblGrid>
              <a:tr h="370840">
                <a:tc>
                  <a:txBody>
                    <a:bodyPr/>
                    <a:lstStyle/>
                    <a:p>
                      <a:endParaRPr lang="en-US" sz="1400" dirty="0"/>
                    </a:p>
                  </a:txBody>
                  <a:tcPr>
                    <a:noFill/>
                  </a:tcPr>
                </a:tc>
                <a:tc>
                  <a:txBody>
                    <a:bodyPr/>
                    <a:lstStyle/>
                    <a:p>
                      <a:r>
                        <a:rPr lang="en-US" sz="1400" dirty="0"/>
                        <a:t>Enlist</a:t>
                      </a:r>
                      <a:r>
                        <a:rPr lang="en-US" sz="1400" baseline="30000" dirty="0"/>
                        <a:t>® </a:t>
                      </a:r>
                      <a:r>
                        <a:rPr lang="en-US" sz="1400" b="0" dirty="0"/>
                        <a:t>herbicides</a:t>
                      </a:r>
                    </a:p>
                  </a:txBody>
                  <a:tcPr/>
                </a:tc>
                <a:tc>
                  <a:txBody>
                    <a:bodyPr/>
                    <a:lstStyle/>
                    <a:p>
                      <a:r>
                        <a:rPr lang="en-US" sz="1400" dirty="0"/>
                        <a:t>In-crop dicamba </a:t>
                      </a:r>
                      <a:r>
                        <a:rPr lang="en-US" sz="1400" b="0" dirty="0"/>
                        <a:t>herbicides</a:t>
                      </a:r>
                    </a:p>
                  </a:txBody>
                  <a:tcPr/>
                </a:tc>
                <a:extLst>
                  <a:ext uri="{0D108BD9-81ED-4DB2-BD59-A6C34878D82A}">
                    <a16:rowId xmlns:a16="http://schemas.microsoft.com/office/drawing/2014/main" val="337695907"/>
                  </a:ext>
                </a:extLst>
              </a:tr>
              <a:tr h="370840">
                <a:tc>
                  <a:txBody>
                    <a:bodyPr/>
                    <a:lstStyle/>
                    <a:p>
                      <a:pPr algn="ctr"/>
                      <a:r>
                        <a:rPr lang="en-US" sz="1400" dirty="0"/>
                        <a:t>Application window in soybeans with respective trait?</a:t>
                      </a:r>
                    </a:p>
                  </a:txBody>
                  <a:tcPr/>
                </a:tc>
                <a:tc>
                  <a:txBody>
                    <a:bodyPr/>
                    <a:lstStyle/>
                    <a:p>
                      <a:pPr algn="ctr"/>
                      <a:r>
                        <a:rPr lang="en-US" sz="1400" dirty="0"/>
                        <a:t>Through R1 stage</a:t>
                      </a:r>
                    </a:p>
                  </a:txBody>
                  <a:tcPr/>
                </a:tc>
                <a:tc>
                  <a:txBody>
                    <a:bodyPr/>
                    <a:lstStyle/>
                    <a:p>
                      <a:pPr algn="ctr"/>
                      <a:r>
                        <a:rPr lang="en-US" sz="1400" dirty="0"/>
                        <a:t>Federal label cut-off date of June 30</a:t>
                      </a:r>
                    </a:p>
                  </a:txBody>
                  <a:tcPr/>
                </a:tc>
                <a:extLst>
                  <a:ext uri="{0D108BD9-81ED-4DB2-BD59-A6C34878D82A}">
                    <a16:rowId xmlns:a16="http://schemas.microsoft.com/office/drawing/2014/main" val="1577487469"/>
                  </a:ext>
                </a:extLst>
              </a:tr>
              <a:tr h="370840">
                <a:tc>
                  <a:txBody>
                    <a:bodyPr/>
                    <a:lstStyle/>
                    <a:p>
                      <a:pPr algn="ctr"/>
                      <a:r>
                        <a:rPr lang="en-US" sz="1400" dirty="0"/>
                        <a:t>Ability to tank-mix with qualified glufosinate?</a:t>
                      </a:r>
                    </a:p>
                  </a:txBody>
                  <a:tcPr/>
                </a:tc>
                <a:tc>
                  <a:txBody>
                    <a:bodyPr/>
                    <a:lstStyle/>
                    <a:p>
                      <a:pPr algn="ctr"/>
                      <a:r>
                        <a:rPr lang="en-US" sz="1400" dirty="0"/>
                        <a:t>Yes, Liberty</a:t>
                      </a:r>
                      <a:r>
                        <a:rPr lang="en-US" sz="1400" baseline="30000" dirty="0"/>
                        <a:t>®</a:t>
                      </a:r>
                      <a:r>
                        <a:rPr lang="en-US" sz="1400" dirty="0"/>
                        <a:t> herbicide qualified as a tank-mix partner with Enlist One</a:t>
                      </a:r>
                      <a:r>
                        <a:rPr lang="en-US" sz="1400" baseline="30000" dirty="0"/>
                        <a:t>®</a:t>
                      </a:r>
                      <a:r>
                        <a:rPr lang="en-US" sz="1400" dirty="0"/>
                        <a:t> herbicide</a:t>
                      </a:r>
                    </a:p>
                  </a:txBody>
                  <a:tcPr/>
                </a:tc>
                <a:tc>
                  <a:txBody>
                    <a:bodyPr/>
                    <a:lstStyle/>
                    <a:p>
                      <a:pPr algn="ctr"/>
                      <a:r>
                        <a:rPr lang="en-US" sz="1400" dirty="0"/>
                        <a:t>No qualified glufosinate tank-mix products</a:t>
                      </a:r>
                    </a:p>
                  </a:txBody>
                  <a:tcPr/>
                </a:tc>
                <a:extLst>
                  <a:ext uri="{0D108BD9-81ED-4DB2-BD59-A6C34878D82A}">
                    <a16:rowId xmlns:a16="http://schemas.microsoft.com/office/drawing/2014/main" val="260741084"/>
                  </a:ext>
                </a:extLst>
              </a:tr>
              <a:tr h="370840">
                <a:tc>
                  <a:txBody>
                    <a:bodyPr/>
                    <a:lstStyle/>
                    <a:p>
                      <a:pPr algn="ctr"/>
                      <a:r>
                        <a:rPr lang="en-US" sz="1400" dirty="0"/>
                        <a:t>Ability to tank-mix with qualified AMS?</a:t>
                      </a:r>
                    </a:p>
                  </a:txBody>
                  <a:tcPr/>
                </a:tc>
                <a:tc>
                  <a:txBody>
                    <a:bodyPr/>
                    <a:lstStyle/>
                    <a:p>
                      <a:pPr algn="ctr"/>
                      <a:r>
                        <a:rPr lang="en-US" sz="1400" dirty="0"/>
                        <a:t>Yes, qualified AMS tank-mix partners listed on EnlistTankMix.com</a:t>
                      </a:r>
                    </a:p>
                  </a:txBody>
                  <a:tcPr/>
                </a:tc>
                <a:tc>
                  <a:txBody>
                    <a:bodyPr/>
                    <a:lstStyle/>
                    <a:p>
                      <a:pPr algn="ctr"/>
                      <a:r>
                        <a:rPr lang="en-US" sz="1400" dirty="0"/>
                        <a:t>AMS prohibited from tank-mixing</a:t>
                      </a:r>
                    </a:p>
                  </a:txBody>
                  <a:tcPr/>
                </a:tc>
                <a:extLst>
                  <a:ext uri="{0D108BD9-81ED-4DB2-BD59-A6C34878D82A}">
                    <a16:rowId xmlns:a16="http://schemas.microsoft.com/office/drawing/2014/main" val="4225813978"/>
                  </a:ext>
                </a:extLst>
              </a:tr>
              <a:tr h="370840">
                <a:tc>
                  <a:txBody>
                    <a:bodyPr/>
                    <a:lstStyle/>
                    <a:p>
                      <a:pPr algn="ctr"/>
                      <a:r>
                        <a:rPr lang="en-US" sz="1400" dirty="0"/>
                        <a:t>Glyphosate blend product option available with system?</a:t>
                      </a:r>
                    </a:p>
                  </a:txBody>
                  <a:tcPr/>
                </a:tc>
                <a:tc>
                  <a:txBody>
                    <a:bodyPr/>
                    <a:lstStyle/>
                    <a:p>
                      <a:pPr algn="ctr"/>
                      <a:r>
                        <a:rPr lang="en-US" sz="1400" dirty="0"/>
                        <a:t>Yes, Enlist Duo</a:t>
                      </a:r>
                      <a:r>
                        <a:rPr lang="en-US" sz="1400" baseline="30000" dirty="0"/>
                        <a:t>®</a:t>
                      </a:r>
                      <a:r>
                        <a:rPr lang="en-US" sz="1400" dirty="0"/>
                        <a:t> herbicide is a proprietary blend of 2,4-D choline plus glyphosate with </a:t>
                      </a:r>
                      <a:r>
                        <a:rPr lang="en-US" sz="1400" dirty="0" err="1"/>
                        <a:t>Colex</a:t>
                      </a:r>
                      <a:r>
                        <a:rPr lang="en-US" sz="1400" dirty="0"/>
                        <a:t>-D</a:t>
                      </a:r>
                      <a:r>
                        <a:rPr lang="en-US" sz="1400" baseline="30000" dirty="0"/>
                        <a:t>®</a:t>
                      </a:r>
                      <a:r>
                        <a:rPr lang="en-US" sz="1400" dirty="0"/>
                        <a:t> technology</a:t>
                      </a:r>
                    </a:p>
                  </a:txBody>
                  <a:tcPr/>
                </a:tc>
                <a:tc>
                  <a:txBody>
                    <a:bodyPr/>
                    <a:lstStyle/>
                    <a:p>
                      <a:pPr algn="ctr"/>
                      <a:r>
                        <a:rPr lang="en-US" sz="1400" dirty="0"/>
                        <a:t>No glyphosate premix products available within system</a:t>
                      </a:r>
                    </a:p>
                  </a:txBody>
                  <a:tcPr/>
                </a:tc>
                <a:extLst>
                  <a:ext uri="{0D108BD9-81ED-4DB2-BD59-A6C34878D82A}">
                    <a16:rowId xmlns:a16="http://schemas.microsoft.com/office/drawing/2014/main" val="3795777779"/>
                  </a:ext>
                </a:extLst>
              </a:tr>
              <a:tr h="370840">
                <a:tc>
                  <a:txBody>
                    <a:bodyPr/>
                    <a:lstStyle/>
                    <a:p>
                      <a:pPr algn="ctr"/>
                      <a:r>
                        <a:rPr lang="en-US" sz="1400" dirty="0"/>
                        <a:t>Herbicide applications if soybeans without the respective trait are downwind?</a:t>
                      </a:r>
                    </a:p>
                  </a:txBody>
                  <a:tcPr/>
                </a:tc>
                <a:tc>
                  <a:txBody>
                    <a:bodyPr/>
                    <a:lstStyle/>
                    <a:p>
                      <a:pPr algn="ctr"/>
                      <a:r>
                        <a:rPr lang="en-US" sz="1400" dirty="0"/>
                        <a:t>Soybeans without the Enlist trait are NOT a susceptible crop – can make an application of Enlist herbicides when soybeans without the Enlist trait are adjacent downwind</a:t>
                      </a:r>
                    </a:p>
                  </a:txBody>
                  <a:tcPr/>
                </a:tc>
                <a:tc>
                  <a:txBody>
                    <a:bodyPr/>
                    <a:lstStyle/>
                    <a:p>
                      <a:pPr algn="ctr"/>
                      <a:r>
                        <a:rPr lang="en-US" sz="1400" dirty="0"/>
                        <a:t>Soybeans without the Roundup Ready</a:t>
                      </a:r>
                      <a:r>
                        <a:rPr lang="en-US" sz="1400" baseline="30000" dirty="0"/>
                        <a:t>®</a:t>
                      </a:r>
                      <a:r>
                        <a:rPr lang="en-US" sz="1400" dirty="0"/>
                        <a:t> Xtend trait ARE a sensitive crop – cannot make an application when soybeans without the Xtend trait are adjacent downwind</a:t>
                      </a:r>
                    </a:p>
                  </a:txBody>
                  <a:tcPr/>
                </a:tc>
                <a:extLst>
                  <a:ext uri="{0D108BD9-81ED-4DB2-BD59-A6C34878D82A}">
                    <a16:rowId xmlns:a16="http://schemas.microsoft.com/office/drawing/2014/main" val="757987291"/>
                  </a:ext>
                </a:extLst>
              </a:tr>
              <a:tr h="370840">
                <a:tc>
                  <a:txBody>
                    <a:bodyPr/>
                    <a:lstStyle/>
                    <a:p>
                      <a:pPr algn="ctr"/>
                      <a:r>
                        <a:rPr lang="en-US" sz="1400" dirty="0"/>
                        <a:t>Time-of-day application limitation?</a:t>
                      </a:r>
                    </a:p>
                  </a:txBody>
                  <a:tcPr/>
                </a:tc>
                <a:tc>
                  <a:txBody>
                    <a:bodyPr/>
                    <a:lstStyle/>
                    <a:p>
                      <a:pPr algn="ctr"/>
                      <a:r>
                        <a:rPr lang="en-US" sz="1400" dirty="0"/>
                        <a:t>No</a:t>
                      </a:r>
                    </a:p>
                  </a:txBody>
                  <a:tcPr/>
                </a:tc>
                <a:tc>
                  <a:txBody>
                    <a:bodyPr/>
                    <a:lstStyle/>
                    <a:p>
                      <a:pPr algn="ctr"/>
                      <a:r>
                        <a:rPr lang="en-US" sz="1400" dirty="0"/>
                        <a:t>Yes, applications only from 1 hour after sunrise to 2 hours before sunset</a:t>
                      </a:r>
                    </a:p>
                  </a:txBody>
                  <a:tcPr/>
                </a:tc>
                <a:extLst>
                  <a:ext uri="{0D108BD9-81ED-4DB2-BD59-A6C34878D82A}">
                    <a16:rowId xmlns:a16="http://schemas.microsoft.com/office/drawing/2014/main" val="3997305839"/>
                  </a:ext>
                </a:extLst>
              </a:tr>
              <a:tr h="370840">
                <a:tc>
                  <a:txBody>
                    <a:bodyPr/>
                    <a:lstStyle/>
                    <a:p>
                      <a:pPr algn="ctr"/>
                      <a:r>
                        <a:rPr lang="en-US" sz="1400" dirty="0"/>
                        <a:t>Required VRA / pH buffering agent in tank-mix?</a:t>
                      </a:r>
                    </a:p>
                  </a:txBody>
                  <a:tcPr/>
                </a:tc>
                <a:tc>
                  <a:txBody>
                    <a:bodyPr/>
                    <a:lstStyle/>
                    <a:p>
                      <a:pPr algn="ctr"/>
                      <a:r>
                        <a:rPr lang="en-US" sz="1400" dirty="0"/>
                        <a:t>No VRA required, inherent near-zero volatility with 2,4-D choline in Enlist herbicides</a:t>
                      </a:r>
                    </a:p>
                  </a:txBody>
                  <a:tcPr/>
                </a:tc>
                <a:tc>
                  <a:txBody>
                    <a:bodyPr/>
                    <a:lstStyle/>
                    <a:p>
                      <a:pPr algn="ctr"/>
                      <a:r>
                        <a:rPr lang="en-US" sz="1400" dirty="0"/>
                        <a:t>Yes, a product listed as an approved volatility reduction adjuvant / pH buffering agent must be include in every application</a:t>
                      </a:r>
                    </a:p>
                  </a:txBody>
                  <a:tcPr/>
                </a:tc>
                <a:extLst>
                  <a:ext uri="{0D108BD9-81ED-4DB2-BD59-A6C34878D82A}">
                    <a16:rowId xmlns:a16="http://schemas.microsoft.com/office/drawing/2014/main" val="266472785"/>
                  </a:ext>
                </a:extLst>
              </a:tr>
              <a:tr h="370840">
                <a:tc>
                  <a:txBody>
                    <a:bodyPr/>
                    <a:lstStyle/>
                    <a:p>
                      <a:pPr algn="ctr"/>
                      <a:r>
                        <a:rPr lang="en-US" sz="1400" dirty="0"/>
                        <a:t>Federal Restricted Use Pesticide</a:t>
                      </a:r>
                    </a:p>
                  </a:txBody>
                  <a:tcPr/>
                </a:tc>
                <a:tc>
                  <a:txBody>
                    <a:bodyPr/>
                    <a:lstStyle/>
                    <a:p>
                      <a:pPr algn="ctr"/>
                      <a:r>
                        <a:rPr lang="en-US" sz="1400" dirty="0"/>
                        <a:t>No</a:t>
                      </a:r>
                    </a:p>
                  </a:txBody>
                  <a:tcPr/>
                </a:tc>
                <a:tc>
                  <a:txBody>
                    <a:bodyPr/>
                    <a:lstStyle/>
                    <a:p>
                      <a:pPr algn="ctr"/>
                      <a:r>
                        <a:rPr lang="en-US" sz="1400" dirty="0"/>
                        <a:t>Yes</a:t>
                      </a:r>
                    </a:p>
                  </a:txBody>
                  <a:tcPr/>
                </a:tc>
                <a:extLst>
                  <a:ext uri="{0D108BD9-81ED-4DB2-BD59-A6C34878D82A}">
                    <a16:rowId xmlns:a16="http://schemas.microsoft.com/office/drawing/2014/main" val="3476680077"/>
                  </a:ext>
                </a:extLst>
              </a:tr>
            </a:tbl>
          </a:graphicData>
        </a:graphic>
      </p:graphicFrame>
    </p:spTree>
    <p:extLst>
      <p:ext uri="{BB962C8B-B14F-4D97-AF65-F5344CB8AC3E}">
        <p14:creationId xmlns:p14="http://schemas.microsoft.com/office/powerpoint/2010/main" val="614777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6C707-9D1D-D317-8A3F-D64873B29EA8}"/>
              </a:ext>
            </a:extLst>
          </p:cNvPr>
          <p:cNvSpPr>
            <a:spLocks noGrp="1"/>
          </p:cNvSpPr>
          <p:nvPr>
            <p:ph type="title"/>
          </p:nvPr>
        </p:nvSpPr>
        <p:spPr/>
        <p:txBody>
          <a:bodyPr/>
          <a:lstStyle/>
          <a:p>
            <a:r>
              <a:rPr lang="en-US" dirty="0"/>
              <a:t>Enlist</a:t>
            </a:r>
            <a:r>
              <a:rPr lang="en-US" baseline="30000" dirty="0">
                <a:latin typeface="Arial" panose="020B0604020202020204" pitchFamily="34" charset="0"/>
                <a:cs typeface="Arial" panose="020B0604020202020204" pitchFamily="34" charset="0"/>
              </a:rPr>
              <a:t>®</a:t>
            </a:r>
            <a:r>
              <a:rPr lang="en-US" dirty="0"/>
              <a:t> Weed Control System – Growing For The Future</a:t>
            </a:r>
          </a:p>
        </p:txBody>
      </p:sp>
      <p:sp>
        <p:nvSpPr>
          <p:cNvPr id="3" name="Slide Number Placeholder 2">
            <a:extLst>
              <a:ext uri="{FF2B5EF4-FFF2-40B4-BE49-F238E27FC236}">
                <a16:creationId xmlns:a16="http://schemas.microsoft.com/office/drawing/2014/main" id="{D0BCE00C-81A8-5B09-48C5-5FF88A538E57}"/>
              </a:ext>
            </a:extLst>
          </p:cNvPr>
          <p:cNvSpPr>
            <a:spLocks noGrp="1"/>
          </p:cNvSpPr>
          <p:nvPr>
            <p:ph type="sldNum" sz="quarter" idx="10"/>
          </p:nvPr>
        </p:nvSpPr>
        <p:spPr/>
        <p:txBody>
          <a:bodyPr/>
          <a:lstStyle/>
          <a:p>
            <a:pPr defTabSz="914377"/>
            <a:fld id="{1F36BDE1-9F69-D444-9770-E7676ED456C3}" type="slidenum">
              <a:rPr lang="en-US" smtClean="0"/>
              <a:pPr defTabSz="914377"/>
              <a:t>4</a:t>
            </a:fld>
            <a:endParaRPr lang="en-US" dirty="0"/>
          </a:p>
        </p:txBody>
      </p:sp>
      <p:sp>
        <p:nvSpPr>
          <p:cNvPr id="5" name="Content Placeholder 1">
            <a:extLst>
              <a:ext uri="{FF2B5EF4-FFF2-40B4-BE49-F238E27FC236}">
                <a16:creationId xmlns:a16="http://schemas.microsoft.com/office/drawing/2014/main" id="{07597CFB-D220-CEA3-3C86-8131FE54B33D}"/>
              </a:ext>
            </a:extLst>
          </p:cNvPr>
          <p:cNvSpPr>
            <a:spLocks noGrp="1"/>
          </p:cNvSpPr>
          <p:nvPr>
            <p:ph idx="1"/>
          </p:nvPr>
        </p:nvSpPr>
        <p:spPr>
          <a:xfrm>
            <a:off x="609600" y="1080506"/>
            <a:ext cx="10972800" cy="4964559"/>
          </a:xfrm>
        </p:spPr>
        <p:txBody>
          <a:bodyPr/>
          <a:lstStyle/>
          <a:p>
            <a:pPr marL="342900" indent="-342900">
              <a:buFont typeface="Arial" panose="020B0604020202020204" pitchFamily="34" charset="0"/>
              <a:buChar char="•"/>
            </a:pPr>
            <a:r>
              <a:rPr lang="en-US" sz="1800" dirty="0"/>
              <a:t>2022 Enlist E3</a:t>
            </a:r>
            <a:r>
              <a:rPr lang="en-US" sz="1800" baseline="30000" dirty="0">
                <a:latin typeface="Arial" panose="020B0604020202020204" pitchFamily="34" charset="0"/>
                <a:cs typeface="Arial" panose="020B0604020202020204" pitchFamily="34" charset="0"/>
              </a:rPr>
              <a:t>®</a:t>
            </a:r>
            <a:r>
              <a:rPr lang="en-US" sz="1800" dirty="0"/>
              <a:t> soybean acres will build on &gt;45% 2022 share; quickly headed toward 50% market share!</a:t>
            </a:r>
          </a:p>
          <a:p>
            <a:pPr marL="342900" indent="-342900">
              <a:lnSpc>
                <a:spcPct val="100000"/>
              </a:lnSpc>
              <a:buFont typeface="Arial" panose="020B0604020202020204" pitchFamily="34" charset="0"/>
              <a:buChar char="•"/>
            </a:pPr>
            <a:r>
              <a:rPr lang="en-US" sz="1800" dirty="0"/>
              <a:t>Corteva Agriscience</a:t>
            </a:r>
            <a:r>
              <a:rPr lang="en-US" sz="1800" dirty="0">
                <a:latin typeface="Arial" panose="020B0604020202020204" pitchFamily="34" charset="0"/>
                <a:cs typeface="Arial" panose="020B0604020202020204" pitchFamily="34" charset="0"/>
              </a:rPr>
              <a:t>™</a:t>
            </a:r>
            <a:r>
              <a:rPr lang="en-US" sz="1800" dirty="0"/>
              <a:t> seed brands accelerated conversion to Enlist E3 </a:t>
            </a:r>
            <a:br>
              <a:rPr lang="en-US" sz="1800" dirty="0"/>
            </a:br>
            <a:r>
              <a:rPr lang="en-US" sz="1800" dirty="0"/>
              <a:t>– hard push toward 2025 portfolio goals</a:t>
            </a:r>
          </a:p>
          <a:p>
            <a:pPr marL="342900" indent="-342900">
              <a:buFont typeface="Arial" panose="020B0604020202020204" pitchFamily="34" charset="0"/>
              <a:buChar char="•"/>
            </a:pPr>
            <a:r>
              <a:rPr lang="en-US" sz="1800" dirty="0"/>
              <a:t>Enlist</a:t>
            </a:r>
            <a:r>
              <a:rPr lang="en-US" sz="1800" baseline="30000" dirty="0">
                <a:latin typeface="Arial" panose="020B0604020202020204" pitchFamily="34" charset="0"/>
                <a:cs typeface="Arial" panose="020B0604020202020204" pitchFamily="34" charset="0"/>
              </a:rPr>
              <a:t>®</a:t>
            </a:r>
            <a:r>
              <a:rPr lang="en-US" sz="1800" dirty="0"/>
              <a:t> Corn “re-launch” in 2023 – new market on the horizon for Enlist</a:t>
            </a:r>
            <a:r>
              <a:rPr lang="en-US" sz="1800" baseline="30000" dirty="0">
                <a:latin typeface="Arial" panose="020B0604020202020204" pitchFamily="34" charset="0"/>
                <a:cs typeface="Arial" panose="020B0604020202020204" pitchFamily="34" charset="0"/>
              </a:rPr>
              <a:t>®</a:t>
            </a:r>
            <a:r>
              <a:rPr lang="en-US" sz="1800" dirty="0"/>
              <a:t> herbicides!</a:t>
            </a:r>
          </a:p>
        </p:txBody>
      </p:sp>
      <p:sp>
        <p:nvSpPr>
          <p:cNvPr id="6" name="Content Placeholder 1">
            <a:extLst>
              <a:ext uri="{FF2B5EF4-FFF2-40B4-BE49-F238E27FC236}">
                <a16:creationId xmlns:a16="http://schemas.microsoft.com/office/drawing/2014/main" id="{90AC167F-B9CA-FBAF-25BE-13FE4C2086FB}"/>
              </a:ext>
            </a:extLst>
          </p:cNvPr>
          <p:cNvSpPr txBox="1">
            <a:spLocks/>
          </p:cNvSpPr>
          <p:nvPr/>
        </p:nvSpPr>
        <p:spPr bwMode="auto">
          <a:xfrm>
            <a:off x="609600" y="2683186"/>
            <a:ext cx="6055959" cy="175919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182880" algn="l" rtl="0" eaLnBrk="1" fontAlgn="base" hangingPunct="1">
              <a:lnSpc>
                <a:spcPts val="2600"/>
              </a:lnSpc>
              <a:spcBef>
                <a:spcPct val="40000"/>
              </a:spcBef>
              <a:spcAft>
                <a:spcPct val="0"/>
              </a:spcAft>
              <a:buClr>
                <a:schemeClr val="tx1"/>
              </a:buClr>
              <a:buFont typeface="Arial" panose="020B0604020202020204" pitchFamily="34" charset="0"/>
              <a:buChar char="•"/>
              <a:defRPr sz="2000">
                <a:solidFill>
                  <a:schemeClr val="tx1"/>
                </a:solidFill>
                <a:latin typeface="Arial"/>
                <a:ea typeface="+mn-ea"/>
                <a:cs typeface="Arial"/>
              </a:defRPr>
            </a:lvl1pPr>
            <a:lvl2pPr marL="457200" indent="-182880" algn="l" rtl="0" eaLnBrk="1" fontAlgn="base" hangingPunct="1">
              <a:lnSpc>
                <a:spcPts val="2600"/>
              </a:lnSpc>
              <a:spcBef>
                <a:spcPts val="600"/>
              </a:spcBef>
              <a:spcAft>
                <a:spcPts val="0"/>
              </a:spcAft>
              <a:buFont typeface="Wingdings" panose="05000000000000000000" pitchFamily="2" charset="2"/>
              <a:buChar char="§"/>
              <a:defRPr sz="1800">
                <a:solidFill>
                  <a:schemeClr val="tx1"/>
                </a:solidFill>
                <a:latin typeface="Arial"/>
                <a:ea typeface="+mn-ea"/>
                <a:cs typeface="Arial"/>
              </a:defRPr>
            </a:lvl2pPr>
            <a:lvl3pPr marL="731520" indent="-182880" algn="l" rtl="0" eaLnBrk="1" fontAlgn="base" hangingPunct="1">
              <a:lnSpc>
                <a:spcPts val="2600"/>
              </a:lnSpc>
              <a:spcBef>
                <a:spcPts val="600"/>
              </a:spcBef>
              <a:spcAft>
                <a:spcPct val="0"/>
              </a:spcAft>
              <a:buFont typeface="Arial" panose="020B0604020202020204" pitchFamily="34" charset="0"/>
              <a:buChar char="−"/>
              <a:tabLst/>
              <a:defRPr sz="1600">
                <a:solidFill>
                  <a:schemeClr val="tx1"/>
                </a:solidFill>
                <a:latin typeface="Arial"/>
                <a:ea typeface="+mn-ea"/>
                <a:cs typeface="Arial"/>
              </a:defRPr>
            </a:lvl3pPr>
            <a:lvl4pPr marL="1005840" indent="-182880" algn="l" rtl="0" eaLnBrk="1" fontAlgn="base" hangingPunct="1">
              <a:lnSpc>
                <a:spcPts val="2600"/>
              </a:lnSpc>
              <a:spcBef>
                <a:spcPct val="0"/>
              </a:spcBef>
              <a:spcAft>
                <a:spcPct val="0"/>
              </a:spcAft>
              <a:buFont typeface="Arial" panose="020B0604020202020204" pitchFamily="34" charset="0"/>
              <a:buChar char="•"/>
              <a:defRPr sz="1400">
                <a:solidFill>
                  <a:schemeClr val="tx1"/>
                </a:solidFill>
                <a:latin typeface="Arial"/>
                <a:ea typeface="+mn-ea"/>
                <a:cs typeface="Arial"/>
              </a:defRPr>
            </a:lvl4pPr>
            <a:lvl5pPr marL="1280160" indent="-182880" algn="l" rtl="0" eaLnBrk="1" fontAlgn="base" hangingPunct="1">
              <a:lnSpc>
                <a:spcPts val="2600"/>
              </a:lnSpc>
              <a:spcBef>
                <a:spcPct val="0"/>
              </a:spcBef>
              <a:spcAft>
                <a:spcPct val="0"/>
              </a:spcAft>
              <a:buFont typeface="Arial" pitchFamily="34" charset="0"/>
              <a:buChar char="•"/>
              <a:defRPr sz="1200">
                <a:solidFill>
                  <a:schemeClr val="tx1"/>
                </a:solidFill>
                <a:latin typeface="Arial"/>
                <a:ea typeface="+mn-ea"/>
                <a:cs typeface="Arial"/>
              </a:defRPr>
            </a:lvl5pPr>
            <a:lvl6pPr marL="1603375" indent="-174625" algn="l" rtl="0" eaLnBrk="1" fontAlgn="base" hangingPunct="1">
              <a:spcBef>
                <a:spcPct val="0"/>
              </a:spcBef>
              <a:spcAft>
                <a:spcPct val="0"/>
              </a:spcAft>
              <a:buChar char="–"/>
              <a:defRPr sz="1400">
                <a:solidFill>
                  <a:schemeClr val="tx1"/>
                </a:solidFill>
                <a:latin typeface="+mn-lt"/>
                <a:ea typeface="+mn-ea"/>
              </a:defRPr>
            </a:lvl6pPr>
            <a:lvl7pPr marL="2060575" indent="-174625" algn="l" rtl="0" eaLnBrk="1" fontAlgn="base" hangingPunct="1">
              <a:spcBef>
                <a:spcPct val="0"/>
              </a:spcBef>
              <a:spcAft>
                <a:spcPct val="0"/>
              </a:spcAft>
              <a:buChar char="–"/>
              <a:defRPr sz="1400">
                <a:solidFill>
                  <a:schemeClr val="tx1"/>
                </a:solidFill>
                <a:latin typeface="+mn-lt"/>
                <a:ea typeface="+mn-ea"/>
              </a:defRPr>
            </a:lvl7pPr>
            <a:lvl8pPr marL="2517775" indent="-174625" algn="l" rtl="0" eaLnBrk="1" fontAlgn="base" hangingPunct="1">
              <a:spcBef>
                <a:spcPct val="0"/>
              </a:spcBef>
              <a:spcAft>
                <a:spcPct val="0"/>
              </a:spcAft>
              <a:buChar char="–"/>
              <a:defRPr sz="1400">
                <a:solidFill>
                  <a:schemeClr val="tx1"/>
                </a:solidFill>
                <a:latin typeface="+mn-lt"/>
                <a:ea typeface="+mn-ea"/>
              </a:defRPr>
            </a:lvl8pPr>
            <a:lvl9pPr marL="2974975" indent="-174625" algn="l" rtl="0" eaLnBrk="1" fontAlgn="base" hangingPunct="1">
              <a:spcBef>
                <a:spcPct val="0"/>
              </a:spcBef>
              <a:spcAft>
                <a:spcPct val="0"/>
              </a:spcAft>
              <a:buChar char="–"/>
              <a:defRPr sz="1400">
                <a:solidFill>
                  <a:schemeClr val="tx1"/>
                </a:solidFill>
                <a:latin typeface="+mn-lt"/>
                <a:ea typeface="+mn-ea"/>
              </a:defRPr>
            </a:lvl9pPr>
          </a:lstStyle>
          <a:p>
            <a:pPr marL="347472" indent="-347472">
              <a:lnSpc>
                <a:spcPct val="100000"/>
              </a:lnSpc>
              <a:spcBef>
                <a:spcPts val="0"/>
              </a:spcBef>
            </a:pPr>
            <a:r>
              <a:rPr lang="en-US" sz="1800" kern="0" dirty="0"/>
              <a:t>120+ Enlist E3</a:t>
            </a:r>
            <a:r>
              <a:rPr lang="en-US" sz="1800" kern="0" baseline="30000" dirty="0"/>
              <a:t>®</a:t>
            </a:r>
            <a:r>
              <a:rPr lang="en-US" sz="1800" kern="0" dirty="0"/>
              <a:t> licensees (available </a:t>
            </a:r>
            <a:r>
              <a:rPr lang="en-US" sz="1800" kern="0" dirty="0">
                <a:hlinkClick r:id="rId2"/>
              </a:rPr>
              <a:t>listing</a:t>
            </a:r>
            <a:r>
              <a:rPr lang="en-US" sz="1800" kern="0" dirty="0"/>
              <a:t>) </a:t>
            </a:r>
            <a:r>
              <a:rPr lang="en-US" sz="1800" kern="0"/>
              <a:t>and </a:t>
            </a:r>
            <a:br>
              <a:rPr lang="en-US" sz="1800" kern="0"/>
            </a:br>
            <a:r>
              <a:rPr lang="en-US" sz="1800" kern="0"/>
              <a:t>multi-channel </a:t>
            </a:r>
            <a:r>
              <a:rPr lang="en-US" sz="1800" kern="0" dirty="0"/>
              <a:t>brands (</a:t>
            </a:r>
            <a:r>
              <a:rPr lang="en-US" sz="1800" kern="0" dirty="0" err="1"/>
              <a:t>Brevant</a:t>
            </a:r>
            <a:r>
              <a:rPr lang="en-US" sz="1800" kern="0" baseline="30000" dirty="0"/>
              <a:t>®</a:t>
            </a:r>
            <a:r>
              <a:rPr lang="en-US" sz="1800" kern="0" dirty="0"/>
              <a:t> brands at retail!) add to herbicide opportunity!</a:t>
            </a:r>
          </a:p>
          <a:p>
            <a:pPr marL="347472" indent="-347472">
              <a:lnSpc>
                <a:spcPct val="100000"/>
              </a:lnSpc>
              <a:spcBef>
                <a:spcPts val="0"/>
              </a:spcBef>
              <a:buNone/>
            </a:pPr>
            <a:endParaRPr lang="en-US" sz="1800" kern="0" dirty="0"/>
          </a:p>
          <a:p>
            <a:pPr marL="347472" indent="-347472">
              <a:lnSpc>
                <a:spcPct val="100000"/>
              </a:lnSpc>
              <a:spcBef>
                <a:spcPts val="0"/>
              </a:spcBef>
            </a:pPr>
            <a:r>
              <a:rPr lang="en-US" sz="1800" kern="0" dirty="0"/>
              <a:t>New southern strategy to accelerate Enlist E3 conversion and reinvigorate Enlist</a:t>
            </a:r>
            <a:r>
              <a:rPr lang="en-US" sz="1800" baseline="30000" dirty="0">
                <a:latin typeface="Arial" panose="020B0604020202020204" pitchFamily="34" charset="0"/>
                <a:cs typeface="Arial" panose="020B0604020202020204" pitchFamily="34" charset="0"/>
              </a:rPr>
              <a:t>®</a:t>
            </a:r>
            <a:r>
              <a:rPr lang="en-US" sz="1800" kern="0" dirty="0"/>
              <a:t> cotton business!</a:t>
            </a:r>
          </a:p>
          <a:p>
            <a:endParaRPr lang="en-US" sz="1800" kern="0" dirty="0"/>
          </a:p>
        </p:txBody>
      </p:sp>
      <p:graphicFrame>
        <p:nvGraphicFramePr>
          <p:cNvPr id="7" name="Chart 6">
            <a:extLst>
              <a:ext uri="{FF2B5EF4-FFF2-40B4-BE49-F238E27FC236}">
                <a16:creationId xmlns:a16="http://schemas.microsoft.com/office/drawing/2014/main" id="{5EB4175F-6CEC-9CDE-3697-26EAC3A32562}"/>
              </a:ext>
            </a:extLst>
          </p:cNvPr>
          <p:cNvGraphicFramePr/>
          <p:nvPr>
            <p:extLst>
              <p:ext uri="{D42A27DB-BD31-4B8C-83A1-F6EECF244321}">
                <p14:modId xmlns:p14="http://schemas.microsoft.com/office/powerpoint/2010/main" val="262412834"/>
              </p:ext>
            </p:extLst>
          </p:nvPr>
        </p:nvGraphicFramePr>
        <p:xfrm>
          <a:off x="6763365" y="2704533"/>
          <a:ext cx="4721229" cy="3475702"/>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oup 13">
            <a:extLst>
              <a:ext uri="{FF2B5EF4-FFF2-40B4-BE49-F238E27FC236}">
                <a16:creationId xmlns:a16="http://schemas.microsoft.com/office/drawing/2014/main" id="{835895B3-53E9-F0E0-89B2-90A588D1366B}"/>
              </a:ext>
            </a:extLst>
          </p:cNvPr>
          <p:cNvGrpSpPr/>
          <p:nvPr/>
        </p:nvGrpSpPr>
        <p:grpSpPr>
          <a:xfrm>
            <a:off x="926998" y="4510669"/>
            <a:ext cx="4142993" cy="1266825"/>
            <a:chOff x="926998" y="4510669"/>
            <a:chExt cx="4142993" cy="1266825"/>
          </a:xfrm>
        </p:grpSpPr>
        <p:pic>
          <p:nvPicPr>
            <p:cNvPr id="4" name="Graphic 3">
              <a:extLst>
                <a:ext uri="{FF2B5EF4-FFF2-40B4-BE49-F238E27FC236}">
                  <a16:creationId xmlns:a16="http://schemas.microsoft.com/office/drawing/2014/main" id="{02D13210-E4A5-86E8-C77B-3EF47BF2F9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6998" y="4510669"/>
              <a:ext cx="1114425" cy="1266825"/>
            </a:xfrm>
            <a:prstGeom prst="rect">
              <a:avLst/>
            </a:prstGeom>
          </p:spPr>
        </p:pic>
        <p:pic>
          <p:nvPicPr>
            <p:cNvPr id="12" name="Graphic 11">
              <a:extLst>
                <a:ext uri="{FF2B5EF4-FFF2-40B4-BE49-F238E27FC236}">
                  <a16:creationId xmlns:a16="http://schemas.microsoft.com/office/drawing/2014/main" id="{DDB724E6-0786-995C-4693-A166F18ABC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07435" y="4510669"/>
              <a:ext cx="1114425" cy="1266825"/>
            </a:xfrm>
            <a:prstGeom prst="rect">
              <a:avLst/>
            </a:prstGeom>
          </p:spPr>
        </p:pic>
        <p:pic>
          <p:nvPicPr>
            <p:cNvPr id="13" name="Graphic 12">
              <a:extLst>
                <a:ext uri="{FF2B5EF4-FFF2-40B4-BE49-F238E27FC236}">
                  <a16:creationId xmlns:a16="http://schemas.microsoft.com/office/drawing/2014/main" id="{E85F4F16-64DC-2F6E-C7FD-0F3C63A9BDA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17416" y="4510669"/>
              <a:ext cx="1552575" cy="1266825"/>
            </a:xfrm>
            <a:prstGeom prst="rect">
              <a:avLst/>
            </a:prstGeom>
          </p:spPr>
        </p:pic>
      </p:grpSp>
    </p:spTree>
    <p:extLst>
      <p:ext uri="{BB962C8B-B14F-4D97-AF65-F5344CB8AC3E}">
        <p14:creationId xmlns:p14="http://schemas.microsoft.com/office/powerpoint/2010/main" val="33668355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979BC-7FB3-9CD3-34C1-3323A001C10D}"/>
              </a:ext>
            </a:extLst>
          </p:cNvPr>
          <p:cNvSpPr>
            <a:spLocks noGrp="1"/>
          </p:cNvSpPr>
          <p:nvPr>
            <p:ph type="title"/>
          </p:nvPr>
        </p:nvSpPr>
        <p:spPr/>
        <p:txBody>
          <a:bodyPr/>
          <a:lstStyle/>
          <a:p>
            <a:r>
              <a:rPr lang="en-US" dirty="0"/>
              <a:t>Application Guide</a:t>
            </a:r>
          </a:p>
        </p:txBody>
      </p:sp>
      <p:sp>
        <p:nvSpPr>
          <p:cNvPr id="3" name="Slide Number Placeholder 2">
            <a:extLst>
              <a:ext uri="{FF2B5EF4-FFF2-40B4-BE49-F238E27FC236}">
                <a16:creationId xmlns:a16="http://schemas.microsoft.com/office/drawing/2014/main" id="{CBBF8DE2-A082-3C45-B6F3-9EA9EBD0CB20}"/>
              </a:ext>
            </a:extLst>
          </p:cNvPr>
          <p:cNvSpPr>
            <a:spLocks noGrp="1"/>
          </p:cNvSpPr>
          <p:nvPr>
            <p:ph type="sldNum" sz="quarter" idx="10"/>
          </p:nvPr>
        </p:nvSpPr>
        <p:spPr/>
        <p:txBody>
          <a:bodyPr/>
          <a:lstStyle/>
          <a:p>
            <a:pPr defTabSz="914377"/>
            <a:fld id="{1F36BDE1-9F69-D444-9770-E7676ED456C3}" type="slidenum">
              <a:rPr lang="en-US" smtClean="0"/>
              <a:pPr defTabSz="914377"/>
              <a:t>40</a:t>
            </a:fld>
            <a:endParaRPr lang="en-US" dirty="0"/>
          </a:p>
        </p:txBody>
      </p:sp>
      <p:pic>
        <p:nvPicPr>
          <p:cNvPr id="6" name="Picture 5">
            <a:extLst>
              <a:ext uri="{FF2B5EF4-FFF2-40B4-BE49-F238E27FC236}">
                <a16:creationId xmlns:a16="http://schemas.microsoft.com/office/drawing/2014/main" id="{C45FF9D0-88F6-4384-92CB-27553E94497D}"/>
              </a:ext>
            </a:extLst>
          </p:cNvPr>
          <p:cNvPicPr>
            <a:picLocks noChangeAspect="1"/>
          </p:cNvPicPr>
          <p:nvPr/>
        </p:nvPicPr>
        <p:blipFill>
          <a:blip r:embed="rId2"/>
          <a:stretch>
            <a:fillRect/>
          </a:stretch>
        </p:blipFill>
        <p:spPr>
          <a:xfrm>
            <a:off x="8326493" y="1122744"/>
            <a:ext cx="3538677" cy="2402644"/>
          </a:xfrm>
          <a:prstGeom prst="rect">
            <a:avLst/>
          </a:prstGeom>
        </p:spPr>
      </p:pic>
      <p:pic>
        <p:nvPicPr>
          <p:cNvPr id="7" name="Picture 6">
            <a:extLst>
              <a:ext uri="{FF2B5EF4-FFF2-40B4-BE49-F238E27FC236}">
                <a16:creationId xmlns:a16="http://schemas.microsoft.com/office/drawing/2014/main" id="{C8D3A4EB-467F-4C8C-26D3-18C7E821B4A6}"/>
              </a:ext>
            </a:extLst>
          </p:cNvPr>
          <p:cNvPicPr>
            <a:picLocks noChangeAspect="1"/>
          </p:cNvPicPr>
          <p:nvPr/>
        </p:nvPicPr>
        <p:blipFill>
          <a:blip r:embed="rId3"/>
          <a:stretch>
            <a:fillRect/>
          </a:stretch>
        </p:blipFill>
        <p:spPr>
          <a:xfrm>
            <a:off x="8326493" y="4322851"/>
            <a:ext cx="3454672" cy="1558724"/>
          </a:xfrm>
          <a:prstGeom prst="rect">
            <a:avLst/>
          </a:prstGeom>
        </p:spPr>
      </p:pic>
      <p:pic>
        <p:nvPicPr>
          <p:cNvPr id="8" name="Picture 7">
            <a:extLst>
              <a:ext uri="{FF2B5EF4-FFF2-40B4-BE49-F238E27FC236}">
                <a16:creationId xmlns:a16="http://schemas.microsoft.com/office/drawing/2014/main" id="{F4148C85-7DA5-2642-3A4D-FAB911290126}"/>
              </a:ext>
            </a:extLst>
          </p:cNvPr>
          <p:cNvPicPr>
            <a:picLocks noChangeAspect="1"/>
          </p:cNvPicPr>
          <p:nvPr/>
        </p:nvPicPr>
        <p:blipFill>
          <a:blip r:embed="rId4"/>
          <a:stretch>
            <a:fillRect/>
          </a:stretch>
        </p:blipFill>
        <p:spPr>
          <a:xfrm>
            <a:off x="4330311" y="1122744"/>
            <a:ext cx="3968039" cy="4421529"/>
          </a:xfrm>
          <a:prstGeom prst="rect">
            <a:avLst/>
          </a:prstGeom>
        </p:spPr>
      </p:pic>
      <p:pic>
        <p:nvPicPr>
          <p:cNvPr id="9" name="Picture 8">
            <a:extLst>
              <a:ext uri="{FF2B5EF4-FFF2-40B4-BE49-F238E27FC236}">
                <a16:creationId xmlns:a16="http://schemas.microsoft.com/office/drawing/2014/main" id="{DABE22EA-F774-1FF9-7AC4-0E3425402053}"/>
              </a:ext>
            </a:extLst>
          </p:cNvPr>
          <p:cNvPicPr>
            <a:picLocks noChangeAspect="1"/>
          </p:cNvPicPr>
          <p:nvPr/>
        </p:nvPicPr>
        <p:blipFill>
          <a:blip r:embed="rId5"/>
          <a:stretch>
            <a:fillRect/>
          </a:stretch>
        </p:blipFill>
        <p:spPr>
          <a:xfrm>
            <a:off x="609600" y="1122744"/>
            <a:ext cx="3549396" cy="5090922"/>
          </a:xfrm>
          <a:prstGeom prst="rect">
            <a:avLst/>
          </a:prstGeom>
        </p:spPr>
      </p:pic>
    </p:spTree>
    <p:extLst>
      <p:ext uri="{BB962C8B-B14F-4D97-AF65-F5344CB8AC3E}">
        <p14:creationId xmlns:p14="http://schemas.microsoft.com/office/powerpoint/2010/main" val="2482286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9651E-9D5B-A3CD-A60E-48FC728F6575}"/>
              </a:ext>
            </a:extLst>
          </p:cNvPr>
          <p:cNvSpPr>
            <a:spLocks noGrp="1"/>
          </p:cNvSpPr>
          <p:nvPr>
            <p:ph type="title"/>
          </p:nvPr>
        </p:nvSpPr>
        <p:spPr/>
        <p:txBody>
          <a:bodyPr/>
          <a:lstStyle/>
          <a:p>
            <a:r>
              <a:rPr lang="en-US" dirty="0"/>
              <a:t>Know the compatible crops</a:t>
            </a:r>
          </a:p>
        </p:txBody>
      </p:sp>
      <p:sp>
        <p:nvSpPr>
          <p:cNvPr id="3" name="Slide Number Placeholder 2">
            <a:extLst>
              <a:ext uri="{FF2B5EF4-FFF2-40B4-BE49-F238E27FC236}">
                <a16:creationId xmlns:a16="http://schemas.microsoft.com/office/drawing/2014/main" id="{C7295F77-08ED-5257-6E54-1FE759C4F7CF}"/>
              </a:ext>
            </a:extLst>
          </p:cNvPr>
          <p:cNvSpPr>
            <a:spLocks noGrp="1"/>
          </p:cNvSpPr>
          <p:nvPr>
            <p:ph type="sldNum" sz="quarter" idx="10"/>
          </p:nvPr>
        </p:nvSpPr>
        <p:spPr/>
        <p:txBody>
          <a:bodyPr/>
          <a:lstStyle/>
          <a:p>
            <a:pPr defTabSz="914377"/>
            <a:fld id="{1F36BDE1-9F69-D444-9770-E7676ED456C3}" type="slidenum">
              <a:rPr lang="en-US" smtClean="0"/>
              <a:pPr defTabSz="914377"/>
              <a:t>41</a:t>
            </a:fld>
            <a:endParaRPr lang="en-US" dirty="0"/>
          </a:p>
        </p:txBody>
      </p:sp>
      <p:sp>
        <p:nvSpPr>
          <p:cNvPr id="5" name="Content Placeholder 1">
            <a:extLst>
              <a:ext uri="{FF2B5EF4-FFF2-40B4-BE49-F238E27FC236}">
                <a16:creationId xmlns:a16="http://schemas.microsoft.com/office/drawing/2014/main" id="{14EB910F-1183-17F5-14FF-788DCF476D2D}"/>
              </a:ext>
            </a:extLst>
          </p:cNvPr>
          <p:cNvSpPr txBox="1">
            <a:spLocks/>
          </p:cNvSpPr>
          <p:nvPr/>
        </p:nvSpPr>
        <p:spPr>
          <a:xfrm>
            <a:off x="609600" y="1071117"/>
            <a:ext cx="10972798" cy="5166927"/>
          </a:xfrm>
          <a:prstGeom prst="rect">
            <a:avLst/>
          </a:prstGeom>
        </p:spPr>
        <p:txBody>
          <a:bodyPr/>
          <a:lstStyle>
            <a:lvl1pPr marL="288000" indent="-288000" algn="l" rtl="0" eaLnBrk="1" fontAlgn="base" hangingPunct="1">
              <a:lnSpc>
                <a:spcPts val="2600"/>
              </a:lnSpc>
              <a:spcBef>
                <a:spcPct val="40000"/>
              </a:spcBef>
              <a:spcAft>
                <a:spcPct val="0"/>
              </a:spcAft>
              <a:buClr>
                <a:schemeClr val="tx1"/>
              </a:buClr>
              <a:buFont typeface="Arial" pitchFamily="34" charset="0"/>
              <a:buChar char="•"/>
              <a:defRPr sz="2000">
                <a:solidFill>
                  <a:schemeClr val="tx1"/>
                </a:solidFill>
                <a:latin typeface="Arial"/>
                <a:ea typeface="+mn-ea"/>
                <a:cs typeface="Arial"/>
              </a:defRPr>
            </a:lvl1pPr>
            <a:lvl2pPr marL="576000" indent="-288000" algn="l" rtl="0" eaLnBrk="1" fontAlgn="base" hangingPunct="1">
              <a:lnSpc>
                <a:spcPts val="2600"/>
              </a:lnSpc>
              <a:spcBef>
                <a:spcPct val="15000"/>
              </a:spcBef>
              <a:spcAft>
                <a:spcPct val="0"/>
              </a:spcAft>
              <a:buFont typeface="Wingdings" panose="05000000000000000000" pitchFamily="2" charset="2"/>
              <a:buChar char="§"/>
              <a:defRPr sz="1800">
                <a:solidFill>
                  <a:schemeClr val="tx1"/>
                </a:solidFill>
                <a:latin typeface="Arial"/>
                <a:ea typeface="+mn-ea"/>
                <a:cs typeface="Arial"/>
              </a:defRPr>
            </a:lvl2pPr>
            <a:lvl3pPr marL="882000" indent="-288000" algn="l" rtl="0" eaLnBrk="1" fontAlgn="base" hangingPunct="1">
              <a:lnSpc>
                <a:spcPts val="2600"/>
              </a:lnSpc>
              <a:spcBef>
                <a:spcPts val="0"/>
              </a:spcBef>
              <a:spcAft>
                <a:spcPct val="0"/>
              </a:spcAft>
              <a:buFont typeface="Arial" pitchFamily="34" charset="0"/>
              <a:buChar char="−"/>
              <a:tabLst/>
              <a:defRPr sz="1600">
                <a:solidFill>
                  <a:schemeClr val="tx1"/>
                </a:solidFill>
                <a:latin typeface="Arial"/>
                <a:ea typeface="+mn-ea"/>
                <a:cs typeface="Arial"/>
              </a:defRPr>
            </a:lvl3pPr>
            <a:lvl4pPr marL="1152000" indent="-288000" algn="l" rtl="0" eaLnBrk="1" fontAlgn="base" hangingPunct="1">
              <a:lnSpc>
                <a:spcPts val="2600"/>
              </a:lnSpc>
              <a:spcBef>
                <a:spcPct val="0"/>
              </a:spcBef>
              <a:spcAft>
                <a:spcPct val="0"/>
              </a:spcAft>
              <a:buChar char="•"/>
              <a:defRPr sz="1400">
                <a:solidFill>
                  <a:schemeClr val="tx1"/>
                </a:solidFill>
                <a:latin typeface="Arial"/>
                <a:ea typeface="+mn-ea"/>
                <a:cs typeface="Arial"/>
              </a:defRPr>
            </a:lvl4pPr>
            <a:lvl5pPr marL="1440000" indent="-288000" algn="l" rtl="0" eaLnBrk="1" fontAlgn="base" hangingPunct="1">
              <a:lnSpc>
                <a:spcPts val="2600"/>
              </a:lnSpc>
              <a:spcBef>
                <a:spcPct val="0"/>
              </a:spcBef>
              <a:spcAft>
                <a:spcPct val="0"/>
              </a:spcAft>
              <a:buFont typeface="Arial" pitchFamily="34" charset="0"/>
              <a:buChar char="•"/>
              <a:defRPr sz="1200">
                <a:solidFill>
                  <a:schemeClr val="tx1"/>
                </a:solidFill>
                <a:latin typeface="Arial"/>
                <a:ea typeface="+mn-ea"/>
                <a:cs typeface="Arial"/>
              </a:defRPr>
            </a:lvl5pPr>
            <a:lvl6pPr marL="1603375" indent="-174625" algn="l" rtl="0" eaLnBrk="1" fontAlgn="base" hangingPunct="1">
              <a:spcBef>
                <a:spcPct val="0"/>
              </a:spcBef>
              <a:spcAft>
                <a:spcPct val="0"/>
              </a:spcAft>
              <a:buChar char="–"/>
              <a:defRPr sz="1400">
                <a:solidFill>
                  <a:schemeClr val="tx1"/>
                </a:solidFill>
                <a:latin typeface="+mn-lt"/>
                <a:ea typeface="+mn-ea"/>
              </a:defRPr>
            </a:lvl6pPr>
            <a:lvl7pPr marL="2060575" indent="-174625" algn="l" rtl="0" eaLnBrk="1" fontAlgn="base" hangingPunct="1">
              <a:spcBef>
                <a:spcPct val="0"/>
              </a:spcBef>
              <a:spcAft>
                <a:spcPct val="0"/>
              </a:spcAft>
              <a:buChar char="–"/>
              <a:defRPr sz="1400">
                <a:solidFill>
                  <a:schemeClr val="tx1"/>
                </a:solidFill>
                <a:latin typeface="+mn-lt"/>
                <a:ea typeface="+mn-ea"/>
              </a:defRPr>
            </a:lvl7pPr>
            <a:lvl8pPr marL="2517775" indent="-174625" algn="l" rtl="0" eaLnBrk="1" fontAlgn="base" hangingPunct="1">
              <a:spcBef>
                <a:spcPct val="0"/>
              </a:spcBef>
              <a:spcAft>
                <a:spcPct val="0"/>
              </a:spcAft>
              <a:buChar char="–"/>
              <a:defRPr sz="1400">
                <a:solidFill>
                  <a:schemeClr val="tx1"/>
                </a:solidFill>
                <a:latin typeface="+mn-lt"/>
                <a:ea typeface="+mn-ea"/>
              </a:defRPr>
            </a:lvl8pPr>
            <a:lvl9pPr marL="2974975" indent="-174625" algn="l" rtl="0" eaLnBrk="1" fontAlgn="base" hangingPunct="1">
              <a:spcBef>
                <a:spcPct val="0"/>
              </a:spcBef>
              <a:spcAft>
                <a:spcPct val="0"/>
              </a:spcAft>
              <a:buChar char="–"/>
              <a:defRPr sz="1400">
                <a:solidFill>
                  <a:schemeClr val="tx1"/>
                </a:solidFill>
                <a:latin typeface="+mn-lt"/>
                <a:ea typeface="+mn-ea"/>
              </a:defRPr>
            </a:lvl9pPr>
          </a:lstStyle>
          <a:p>
            <a:pPr marL="285750" lvl="0" indent="-285750">
              <a:buClr>
                <a:srgbClr val="000000"/>
              </a:buClr>
              <a:defRPr/>
            </a:pPr>
            <a:r>
              <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Key crops that are </a:t>
            </a:r>
            <a:r>
              <a:rPr kumimoji="0" lang="en-US" sz="2400" b="1" i="0" u="sng"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not</a:t>
            </a:r>
            <a:r>
              <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listed as susceptible on the Enlist</a:t>
            </a:r>
            <a:r>
              <a:rPr lang="en-US" sz="2400" baseline="30000" dirty="0"/>
              <a:t>®</a:t>
            </a:r>
            <a:r>
              <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herbicide labels:</a:t>
            </a:r>
          </a:p>
          <a:p>
            <a:pPr marL="800100" marR="0" lvl="1" indent="-342900" algn="l" defTabSz="914400" rtl="0" eaLnBrk="1" fontAlgn="base" latinLnBrk="0" hangingPunct="1">
              <a:lnSpc>
                <a:spcPts val="2600"/>
              </a:lnSpc>
              <a:spcBef>
                <a:spcPct val="15000"/>
              </a:spcBef>
              <a:spcAft>
                <a:spcPct val="0"/>
              </a:spcAft>
              <a:buClrTx/>
              <a:buSzTx/>
              <a:buFont typeface="Courier New" panose="02070309020205020404" pitchFamily="49" charset="0"/>
              <a:buChar char="o"/>
              <a:tabLst/>
              <a:defRPr/>
            </a:pPr>
            <a:r>
              <a:rPr kumimoji="0" lang="en-US" sz="2400" b="1" i="0" u="none" strike="noStrike" kern="0" cap="none" spc="0" normalizeH="0" baseline="0" noProof="0" dirty="0">
                <a:ln>
                  <a:noFill/>
                </a:ln>
                <a:solidFill>
                  <a:srgbClr val="00778B"/>
                </a:solidFill>
                <a:effectLst/>
                <a:uLnTx/>
                <a:uFillTx/>
                <a:latin typeface="Arial" panose="020B0604020202020204" pitchFamily="34" charset="0"/>
                <a:ea typeface="ＭＳ Ｐゴシック"/>
                <a:cs typeface="Arial" panose="020B0604020202020204" pitchFamily="34" charset="0"/>
              </a:rPr>
              <a:t>Soybeans</a:t>
            </a:r>
          </a:p>
          <a:p>
            <a:pPr marL="800100" marR="0" lvl="1" indent="-342900" algn="l" defTabSz="914400" rtl="0" eaLnBrk="1" fontAlgn="base" latinLnBrk="0" hangingPunct="1">
              <a:lnSpc>
                <a:spcPts val="2600"/>
              </a:lnSpc>
              <a:spcBef>
                <a:spcPct val="15000"/>
              </a:spcBef>
              <a:spcAft>
                <a:spcPct val="0"/>
              </a:spcAft>
              <a:buClrTx/>
              <a:buSzTx/>
              <a:buFont typeface="Courier New" panose="02070309020205020404" pitchFamily="49" charset="0"/>
              <a:buChar char="o"/>
              <a:tabLst/>
              <a:defRPr/>
            </a:pPr>
            <a:r>
              <a:rPr kumimoji="0" lang="en-US" sz="2400" b="1" i="0" u="none" strike="noStrike" kern="0" cap="none" spc="0" normalizeH="0" baseline="0" noProof="0" dirty="0">
                <a:ln>
                  <a:noFill/>
                </a:ln>
                <a:solidFill>
                  <a:srgbClr val="00778B"/>
                </a:solidFill>
                <a:effectLst/>
                <a:uLnTx/>
                <a:uFillTx/>
                <a:latin typeface="Arial" panose="020B0604020202020204" pitchFamily="34" charset="0"/>
                <a:ea typeface="ＭＳ Ｐゴシック"/>
                <a:cs typeface="Arial" panose="020B0604020202020204" pitchFamily="34" charset="0"/>
              </a:rPr>
              <a:t>Corn</a:t>
            </a:r>
          </a:p>
          <a:p>
            <a:pPr marL="800100" marR="0" lvl="1" indent="-342900" algn="l" defTabSz="914400" rtl="0" eaLnBrk="1" fontAlgn="base" latinLnBrk="0" hangingPunct="1">
              <a:lnSpc>
                <a:spcPts val="2600"/>
              </a:lnSpc>
              <a:spcBef>
                <a:spcPct val="15000"/>
              </a:spcBef>
              <a:spcAft>
                <a:spcPct val="0"/>
              </a:spcAft>
              <a:buClrTx/>
              <a:buSzTx/>
              <a:buFont typeface="Courier New" panose="02070309020205020404" pitchFamily="49" charset="0"/>
              <a:buChar char="o"/>
              <a:tabLst/>
              <a:defRPr/>
            </a:pPr>
            <a:r>
              <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Wheat</a:t>
            </a:r>
          </a:p>
          <a:p>
            <a:pPr marL="800100" marR="0" lvl="1" indent="-342900" algn="l" defTabSz="914400" rtl="0" eaLnBrk="1" fontAlgn="base" latinLnBrk="0" hangingPunct="1">
              <a:lnSpc>
                <a:spcPts val="2600"/>
              </a:lnSpc>
              <a:spcBef>
                <a:spcPct val="15000"/>
              </a:spcBef>
              <a:spcAft>
                <a:spcPct val="0"/>
              </a:spcAft>
              <a:buClrTx/>
              <a:buSzTx/>
              <a:buFont typeface="Courier New" panose="02070309020205020404" pitchFamily="49" charset="0"/>
              <a:buChar char="o"/>
              <a:tabLst/>
              <a:defRPr/>
            </a:pPr>
            <a:r>
              <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Alfalfa</a:t>
            </a:r>
          </a:p>
          <a:p>
            <a:pPr marL="800100" marR="0" lvl="1" indent="-342900" algn="l" defTabSz="914400" rtl="0" eaLnBrk="1" fontAlgn="base" latinLnBrk="0" hangingPunct="1">
              <a:lnSpc>
                <a:spcPts val="2600"/>
              </a:lnSpc>
              <a:spcBef>
                <a:spcPct val="15000"/>
              </a:spcBef>
              <a:spcAft>
                <a:spcPct val="0"/>
              </a:spcAft>
              <a:buClrTx/>
              <a:buSzTx/>
              <a:buFont typeface="Courier New" panose="02070309020205020404" pitchFamily="49" charset="0"/>
              <a:buChar char="o"/>
              <a:tabLst/>
              <a:defRPr/>
            </a:pPr>
            <a:r>
              <a:rPr kumimoji="0" lang="en-US" sz="2400" b="1" i="0" u="none" strike="noStrike" kern="0" cap="none" spc="0" normalizeH="0" baseline="0" noProof="0" dirty="0">
                <a:ln>
                  <a:noFill/>
                </a:ln>
                <a:solidFill>
                  <a:srgbClr val="00778B"/>
                </a:solidFill>
                <a:effectLst/>
                <a:uLnTx/>
                <a:uFillTx/>
                <a:latin typeface="Arial" panose="020B0604020202020204" pitchFamily="34" charset="0"/>
                <a:ea typeface="ＭＳ Ｐゴシック"/>
                <a:cs typeface="Arial" panose="020B0604020202020204" pitchFamily="34" charset="0"/>
              </a:rPr>
              <a:t>Rice</a:t>
            </a:r>
          </a:p>
          <a:p>
            <a:pPr marL="800100" marR="0" lvl="1" indent="-342900" algn="l" defTabSz="914400" rtl="0" eaLnBrk="1" fontAlgn="base" latinLnBrk="0" hangingPunct="1">
              <a:lnSpc>
                <a:spcPts val="2600"/>
              </a:lnSpc>
              <a:spcBef>
                <a:spcPct val="15000"/>
              </a:spcBef>
              <a:spcAft>
                <a:spcPct val="0"/>
              </a:spcAft>
              <a:buClrTx/>
              <a:buSzTx/>
              <a:buFont typeface="Courier New" panose="02070309020205020404" pitchFamily="49" charset="0"/>
              <a:buChar char="o"/>
              <a:tabLst/>
              <a:defRPr/>
            </a:pPr>
            <a:r>
              <a:rPr kumimoji="0" lang="en-US" sz="2400" b="1" i="0" u="none" strike="noStrike" kern="0" cap="none" spc="0" normalizeH="0" baseline="0" noProof="0" dirty="0">
                <a:ln>
                  <a:noFill/>
                </a:ln>
                <a:solidFill>
                  <a:srgbClr val="00778B"/>
                </a:solidFill>
                <a:effectLst/>
                <a:uLnTx/>
                <a:uFillTx/>
                <a:latin typeface="Arial" panose="020B0604020202020204" pitchFamily="34" charset="0"/>
                <a:ea typeface="ＭＳ Ｐゴシック"/>
                <a:cs typeface="Arial" panose="020B0604020202020204" pitchFamily="34" charset="0"/>
              </a:rPr>
              <a:t>Peanuts</a:t>
            </a:r>
          </a:p>
          <a:p>
            <a:pPr marL="800100" marR="0" lvl="1" indent="-342900" algn="l" defTabSz="914400" rtl="0" eaLnBrk="1" fontAlgn="base" latinLnBrk="0" hangingPunct="1">
              <a:lnSpc>
                <a:spcPts val="2600"/>
              </a:lnSpc>
              <a:spcBef>
                <a:spcPct val="15000"/>
              </a:spcBef>
              <a:spcAft>
                <a:spcPct val="0"/>
              </a:spcAft>
              <a:buClrTx/>
              <a:buSzTx/>
              <a:buFont typeface="Courier New" panose="02070309020205020404" pitchFamily="49" charset="0"/>
              <a:buChar char="o"/>
              <a:tabLst/>
              <a:defRPr/>
            </a:pPr>
            <a:r>
              <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Sorghum</a:t>
            </a:r>
          </a:p>
          <a:p>
            <a:pPr marL="288000" marR="0" lvl="0" indent="-288000" algn="l" defTabSz="914400" rtl="0" eaLnBrk="1" fontAlgn="base" latinLnBrk="0" hangingPunct="1">
              <a:lnSpc>
                <a:spcPts val="2600"/>
              </a:lnSpc>
              <a:spcBef>
                <a:spcPct val="40000"/>
              </a:spcBef>
              <a:spcAft>
                <a:spcPct val="0"/>
              </a:spcAft>
              <a:buClr>
                <a:srgbClr val="000000"/>
              </a:buClr>
              <a:buSzTx/>
              <a:buFont typeface="Arial" pitchFamily="34" charset="0"/>
              <a:buChar char="•"/>
              <a:tabLst/>
              <a:defRPr/>
            </a:pPr>
            <a:endParaRPr kumimoji="0" lang="en-US" sz="2000" b="0" i="0" u="none" strike="noStrike" kern="0" cap="none" spc="0" normalizeH="0" baseline="0" noProof="0" dirty="0">
              <a:ln>
                <a:noFill/>
              </a:ln>
              <a:solidFill>
                <a:srgbClr val="000000"/>
              </a:solidFill>
              <a:effectLst/>
              <a:uLnTx/>
              <a:uFillTx/>
              <a:latin typeface="Arial"/>
              <a:ea typeface="ＭＳ Ｐゴシック"/>
              <a:cs typeface="Arial"/>
            </a:endParaRPr>
          </a:p>
          <a:p>
            <a:pPr marL="288000" marR="0" lvl="0" indent="-288000" algn="l" defTabSz="914400" rtl="0" eaLnBrk="1" fontAlgn="base" latinLnBrk="0" hangingPunct="1">
              <a:lnSpc>
                <a:spcPts val="2600"/>
              </a:lnSpc>
              <a:spcBef>
                <a:spcPct val="40000"/>
              </a:spcBef>
              <a:spcAft>
                <a:spcPct val="0"/>
              </a:spcAft>
              <a:buClr>
                <a:srgbClr val="000000"/>
              </a:buClr>
              <a:buSzTx/>
              <a:buFont typeface="Arial" pitchFamily="34" charset="0"/>
              <a:buChar char="•"/>
              <a:tabLst/>
              <a:defRPr/>
            </a:pPr>
            <a:endParaRPr kumimoji="0" lang="en-US" sz="2000" b="0" i="0" u="none" strike="noStrike" kern="0" cap="none" spc="0" normalizeH="0" baseline="0" noProof="0" dirty="0">
              <a:ln>
                <a:noFill/>
              </a:ln>
              <a:solidFill>
                <a:srgbClr val="000000"/>
              </a:solidFill>
              <a:effectLst/>
              <a:uLnTx/>
              <a:uFillTx/>
              <a:latin typeface="Arial"/>
              <a:ea typeface="ＭＳ Ｐゴシック"/>
              <a:cs typeface="Arial"/>
            </a:endParaRPr>
          </a:p>
        </p:txBody>
      </p:sp>
      <p:sp>
        <p:nvSpPr>
          <p:cNvPr id="8" name="Rectangle 7">
            <a:extLst>
              <a:ext uri="{FF2B5EF4-FFF2-40B4-BE49-F238E27FC236}">
                <a16:creationId xmlns:a16="http://schemas.microsoft.com/office/drawing/2014/main" id="{156F84ED-B6C6-F710-4E03-3C399AC39F23}"/>
              </a:ext>
            </a:extLst>
          </p:cNvPr>
          <p:cNvSpPr/>
          <p:nvPr/>
        </p:nvSpPr>
        <p:spPr bwMode="auto">
          <a:xfrm>
            <a:off x="609599" y="4506686"/>
            <a:ext cx="4463144" cy="1280197"/>
          </a:xfrm>
          <a:prstGeom prst="rect">
            <a:avLst/>
          </a:prstGeom>
          <a:noFill/>
          <a:ln w="571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pic>
        <p:nvPicPr>
          <p:cNvPr id="9" name="Graphic 8" descr="Checkmark">
            <a:extLst>
              <a:ext uri="{FF2B5EF4-FFF2-40B4-BE49-F238E27FC236}">
                <a16:creationId xmlns:a16="http://schemas.microsoft.com/office/drawing/2014/main" id="{6DC78237-BF7F-8F15-2EE7-E68407C7B99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9621" y="4680857"/>
            <a:ext cx="914400" cy="914400"/>
          </a:xfrm>
          <a:prstGeom prst="rect">
            <a:avLst/>
          </a:prstGeom>
        </p:spPr>
      </p:pic>
      <p:sp>
        <p:nvSpPr>
          <p:cNvPr id="10" name="Content Placeholder 3">
            <a:extLst>
              <a:ext uri="{FF2B5EF4-FFF2-40B4-BE49-F238E27FC236}">
                <a16:creationId xmlns:a16="http://schemas.microsoft.com/office/drawing/2014/main" id="{3C52DBB3-2FD0-EC45-57F0-649F1EB54820}"/>
              </a:ext>
            </a:extLst>
          </p:cNvPr>
          <p:cNvSpPr txBox="1">
            <a:spLocks/>
          </p:cNvSpPr>
          <p:nvPr/>
        </p:nvSpPr>
        <p:spPr>
          <a:xfrm>
            <a:off x="1904042" y="4807424"/>
            <a:ext cx="3397302" cy="7878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Arial" panose="020B0604020202020204" pitchFamily="34" charset="0"/>
                <a:ea typeface="Open Sans"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lumMod val="65000"/>
                    <a:lumOff val="35000"/>
                  </a:schemeClr>
                </a:solidFill>
                <a:latin typeface="Arial" panose="020B0604020202020204" pitchFamily="34" charset="0"/>
                <a:ea typeface="Open Sans"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Arial" panose="020B0604020202020204" pitchFamily="34" charset="0"/>
                <a:ea typeface="Open Sans"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Arial" panose="020B0604020202020204" pitchFamily="34" charset="0"/>
                <a:ea typeface="Open Sans"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Arial" panose="020B0604020202020204" pitchFamily="34" charset="0"/>
                <a:ea typeface="Open Sans"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No wind directional restrictions</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4DD3FD2A-0256-F94D-65FE-D49F1F9F612E}"/>
              </a:ext>
            </a:extLst>
          </p:cNvPr>
          <p:cNvGrpSpPr/>
          <p:nvPr/>
        </p:nvGrpSpPr>
        <p:grpSpPr>
          <a:xfrm>
            <a:off x="5808084" y="1676201"/>
            <a:ext cx="6159327" cy="4432575"/>
            <a:chOff x="6032673" y="1563906"/>
            <a:chExt cx="6159327" cy="4432575"/>
          </a:xfrm>
        </p:grpSpPr>
        <p:sp>
          <p:nvSpPr>
            <p:cNvPr id="7" name="TextBox 6">
              <a:extLst>
                <a:ext uri="{FF2B5EF4-FFF2-40B4-BE49-F238E27FC236}">
                  <a16:creationId xmlns:a16="http://schemas.microsoft.com/office/drawing/2014/main" id="{E34E74B2-A750-D534-8457-076A8FEC0BC1}"/>
                </a:ext>
              </a:extLst>
            </p:cNvPr>
            <p:cNvSpPr txBox="1"/>
            <p:nvPr/>
          </p:nvSpPr>
          <p:spPr>
            <a:xfrm>
              <a:off x="6032673" y="5257817"/>
              <a:ext cx="615932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As with any herbicide, do not apply if conditions are favorable to promoting drift onto a neighboring field. Be sure to follow best management practices when applying Enlist Duo</a:t>
              </a:r>
              <a:r>
                <a:rPr kumimoji="0" lang="en-US" sz="1400" b="0" i="0" u="none" strike="noStrike" kern="1200" cap="none" spc="0" normalizeH="0" baseline="3000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400" b="0" i="0" u="none" strike="noStrike" kern="1200" cap="none" spc="0" normalizeH="0" baseline="0" noProof="0" dirty="0">
                  <a:ln>
                    <a:noFill/>
                  </a:ln>
                  <a:solidFill>
                    <a:srgbClr val="000000"/>
                  </a:solidFill>
                  <a:effectLst/>
                  <a:uLnTx/>
                  <a:uFillTx/>
                  <a:latin typeface="Arial"/>
                  <a:ea typeface="ＭＳ Ｐゴシック"/>
                </a:rPr>
                <a:t> or Enlist One</a:t>
              </a:r>
              <a:r>
                <a:rPr kumimoji="0" lang="en-US" sz="1400" b="0" i="0" u="none" strike="noStrike" kern="1200" cap="none" spc="0" normalizeH="0" baseline="30000" noProof="0" dirty="0">
                  <a:ln>
                    <a:noFill/>
                  </a:ln>
                  <a:solidFill>
                    <a:srgbClr val="000000"/>
                  </a:solidFill>
                  <a:effectLst/>
                  <a:uLnTx/>
                  <a:uFillTx/>
                  <a:latin typeface="Arial"/>
                  <a:ea typeface="ＭＳ Ｐゴシック"/>
                </a:rPr>
                <a:t>®</a:t>
              </a:r>
              <a:r>
                <a:rPr kumimoji="0" lang="en-US" sz="1400" b="0" i="0" u="none" strike="noStrike" kern="1200" cap="none" spc="0" normalizeH="0" baseline="0" noProof="0" dirty="0">
                  <a:ln>
                    <a:noFill/>
                  </a:ln>
                  <a:solidFill>
                    <a:srgbClr val="000000"/>
                  </a:solidFill>
                  <a:effectLst/>
                  <a:uLnTx/>
                  <a:uFillTx/>
                  <a:latin typeface="Arial"/>
                  <a:ea typeface="ＭＳ Ｐゴシック"/>
                </a:rPr>
                <a:t> herbicides.</a:t>
              </a:r>
            </a:p>
          </p:txBody>
        </p:sp>
        <p:pic>
          <p:nvPicPr>
            <p:cNvPr id="11" name="Picture 10">
              <a:extLst>
                <a:ext uri="{FF2B5EF4-FFF2-40B4-BE49-F238E27FC236}">
                  <a16:creationId xmlns:a16="http://schemas.microsoft.com/office/drawing/2014/main" id="{23420BBA-5C1C-EAF6-726E-EAEBE027A340}"/>
                </a:ext>
              </a:extLst>
            </p:cNvPr>
            <p:cNvPicPr>
              <a:picLocks noChangeAspect="1"/>
            </p:cNvPicPr>
            <p:nvPr/>
          </p:nvPicPr>
          <p:blipFill>
            <a:blip r:embed="rId4"/>
            <a:stretch>
              <a:fillRect/>
            </a:stretch>
          </p:blipFill>
          <p:spPr>
            <a:xfrm>
              <a:off x="6551302" y="1563906"/>
              <a:ext cx="5122069" cy="3650456"/>
            </a:xfrm>
            <a:prstGeom prst="rect">
              <a:avLst/>
            </a:prstGeom>
          </p:spPr>
        </p:pic>
      </p:grpSp>
    </p:spTree>
    <p:extLst>
      <p:ext uri="{BB962C8B-B14F-4D97-AF65-F5344CB8AC3E}">
        <p14:creationId xmlns:p14="http://schemas.microsoft.com/office/powerpoint/2010/main" val="23512887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4B8D5-746D-E003-7B7B-4A1E4A2EF008}"/>
              </a:ext>
            </a:extLst>
          </p:cNvPr>
          <p:cNvSpPr>
            <a:spLocks noGrp="1"/>
          </p:cNvSpPr>
          <p:nvPr>
            <p:ph type="title"/>
          </p:nvPr>
        </p:nvSpPr>
        <p:spPr/>
        <p:txBody>
          <a:bodyPr/>
          <a:lstStyle/>
          <a:p>
            <a:r>
              <a:rPr lang="en-US" b="1" dirty="0"/>
              <a:t>Sensitive area buffers</a:t>
            </a:r>
            <a:endParaRPr lang="en-US" dirty="0"/>
          </a:p>
        </p:txBody>
      </p:sp>
      <p:sp>
        <p:nvSpPr>
          <p:cNvPr id="3" name="Slide Number Placeholder 2">
            <a:extLst>
              <a:ext uri="{FF2B5EF4-FFF2-40B4-BE49-F238E27FC236}">
                <a16:creationId xmlns:a16="http://schemas.microsoft.com/office/drawing/2014/main" id="{494C71E0-3624-B144-9B71-718584C77695}"/>
              </a:ext>
            </a:extLst>
          </p:cNvPr>
          <p:cNvSpPr>
            <a:spLocks noGrp="1"/>
          </p:cNvSpPr>
          <p:nvPr>
            <p:ph type="sldNum" sz="quarter" idx="10"/>
          </p:nvPr>
        </p:nvSpPr>
        <p:spPr/>
        <p:txBody>
          <a:bodyPr/>
          <a:lstStyle/>
          <a:p>
            <a:pPr defTabSz="914377"/>
            <a:fld id="{1F36BDE1-9F69-D444-9770-E7676ED456C3}" type="slidenum">
              <a:rPr lang="en-US" smtClean="0"/>
              <a:pPr defTabSz="914377"/>
              <a:t>42</a:t>
            </a:fld>
            <a:endParaRPr lang="en-US" dirty="0"/>
          </a:p>
        </p:txBody>
      </p:sp>
      <p:sp>
        <p:nvSpPr>
          <p:cNvPr id="5" name="TextBox 4">
            <a:extLst>
              <a:ext uri="{FF2B5EF4-FFF2-40B4-BE49-F238E27FC236}">
                <a16:creationId xmlns:a16="http://schemas.microsoft.com/office/drawing/2014/main" id="{DD08D211-E693-52AC-72F8-5894BF0AFB65}"/>
              </a:ext>
            </a:extLst>
          </p:cNvPr>
          <p:cNvSpPr txBox="1"/>
          <p:nvPr/>
        </p:nvSpPr>
        <p:spPr>
          <a:xfrm>
            <a:off x="674003" y="3596563"/>
            <a:ext cx="202858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2D34"/>
                </a:solidFill>
                <a:effectLst/>
                <a:uLnTx/>
                <a:uFillTx/>
                <a:latin typeface="Arial" panose="020B0604020202020204" pitchFamily="34" charset="0"/>
                <a:cs typeface="Arial" panose="020B0604020202020204" pitchFamily="34" charset="0"/>
              </a:rPr>
              <a:t>Sensitive area examples</a:t>
            </a:r>
          </a:p>
        </p:txBody>
      </p:sp>
      <p:grpSp>
        <p:nvGrpSpPr>
          <p:cNvPr id="6" name="Group 5">
            <a:extLst>
              <a:ext uri="{FF2B5EF4-FFF2-40B4-BE49-F238E27FC236}">
                <a16:creationId xmlns:a16="http://schemas.microsoft.com/office/drawing/2014/main" id="{58C00C83-4AB4-0E91-A26E-4C4DC160A274}"/>
              </a:ext>
            </a:extLst>
          </p:cNvPr>
          <p:cNvGrpSpPr/>
          <p:nvPr/>
        </p:nvGrpSpPr>
        <p:grpSpPr>
          <a:xfrm>
            <a:off x="2904734" y="3014206"/>
            <a:ext cx="2478024" cy="2702351"/>
            <a:chOff x="2935640" y="3688739"/>
            <a:chExt cx="2478024" cy="2702351"/>
          </a:xfrm>
        </p:grpSpPr>
        <p:sp>
          <p:nvSpPr>
            <p:cNvPr id="7" name="Rectangle 6">
              <a:extLst>
                <a:ext uri="{FF2B5EF4-FFF2-40B4-BE49-F238E27FC236}">
                  <a16:creationId xmlns:a16="http://schemas.microsoft.com/office/drawing/2014/main" id="{ABF168E4-7CD2-DEB9-74C6-AFE31073D09B}"/>
                </a:ext>
              </a:extLst>
            </p:cNvPr>
            <p:cNvSpPr/>
            <p:nvPr/>
          </p:nvSpPr>
          <p:spPr>
            <a:xfrm>
              <a:off x="2935640" y="3688739"/>
              <a:ext cx="2478024" cy="5577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Wooded area</a:t>
              </a:r>
            </a:p>
          </p:txBody>
        </p:sp>
        <p:sp>
          <p:nvSpPr>
            <p:cNvPr id="8" name="Rectangle 7">
              <a:extLst>
                <a:ext uri="{FF2B5EF4-FFF2-40B4-BE49-F238E27FC236}">
                  <a16:creationId xmlns:a16="http://schemas.microsoft.com/office/drawing/2014/main" id="{1BCB6541-FA76-1193-5623-CDB30AF502B5}"/>
                </a:ext>
              </a:extLst>
            </p:cNvPr>
            <p:cNvSpPr/>
            <p:nvPr/>
          </p:nvSpPr>
          <p:spPr>
            <a:xfrm>
              <a:off x="2935640" y="4421298"/>
              <a:ext cx="2478024" cy="5577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Pasture</a:t>
              </a:r>
            </a:p>
          </p:txBody>
        </p:sp>
        <p:sp>
          <p:nvSpPr>
            <p:cNvPr id="9" name="Rectangle 8">
              <a:extLst>
                <a:ext uri="{FF2B5EF4-FFF2-40B4-BE49-F238E27FC236}">
                  <a16:creationId xmlns:a16="http://schemas.microsoft.com/office/drawing/2014/main" id="{84D8A046-8B8A-33BB-008F-96059B5B777F}"/>
                </a:ext>
              </a:extLst>
            </p:cNvPr>
            <p:cNvSpPr/>
            <p:nvPr/>
          </p:nvSpPr>
          <p:spPr>
            <a:xfrm>
              <a:off x="2935640" y="5127302"/>
              <a:ext cx="2478024" cy="5577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Roadside ditch</a:t>
              </a:r>
            </a:p>
          </p:txBody>
        </p:sp>
        <p:sp>
          <p:nvSpPr>
            <p:cNvPr id="10" name="Rectangle 9">
              <a:extLst>
                <a:ext uri="{FF2B5EF4-FFF2-40B4-BE49-F238E27FC236}">
                  <a16:creationId xmlns:a16="http://schemas.microsoft.com/office/drawing/2014/main" id="{E25EF730-C15B-AEEB-B35A-27F1D8B0EA2B}"/>
                </a:ext>
              </a:extLst>
            </p:cNvPr>
            <p:cNvSpPr/>
            <p:nvPr/>
          </p:nvSpPr>
          <p:spPr>
            <a:xfrm>
              <a:off x="2935640" y="5833306"/>
              <a:ext cx="2478024" cy="5577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Lawns</a:t>
              </a:r>
            </a:p>
          </p:txBody>
        </p:sp>
      </p:grpSp>
      <p:sp>
        <p:nvSpPr>
          <p:cNvPr id="11" name="TextBox 10">
            <a:extLst>
              <a:ext uri="{FF2B5EF4-FFF2-40B4-BE49-F238E27FC236}">
                <a16:creationId xmlns:a16="http://schemas.microsoft.com/office/drawing/2014/main" id="{06247602-9AB2-08C7-08A4-1441CF1821A6}"/>
              </a:ext>
            </a:extLst>
          </p:cNvPr>
          <p:cNvSpPr txBox="1"/>
          <p:nvPr/>
        </p:nvSpPr>
        <p:spPr>
          <a:xfrm>
            <a:off x="546188" y="1168189"/>
            <a:ext cx="5074310"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17E93"/>
                </a:solidFill>
                <a:effectLst/>
                <a:uLnTx/>
                <a:uFillTx/>
                <a:latin typeface="Arial" panose="020B0604020202020204" pitchFamily="34" charset="0"/>
                <a:ea typeface="+mn-ea"/>
                <a:cs typeface="Arial" panose="020B0604020202020204" pitchFamily="34" charset="0"/>
              </a:rPr>
              <a:t>Sensitive area buffers 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A requirement from EPA to protect potential endangered species habitat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A2D34"/>
              </a:solidFill>
              <a:effectLst/>
              <a:uLnTx/>
              <a:uFillTx/>
              <a:latin typeface="Rockwell"/>
              <a:ea typeface="+mn-ea"/>
              <a:cs typeface="+mn-cs"/>
            </a:endParaRPr>
          </a:p>
        </p:txBody>
      </p:sp>
      <p:sp>
        <p:nvSpPr>
          <p:cNvPr id="12" name="TextBox 11">
            <a:extLst>
              <a:ext uri="{FF2B5EF4-FFF2-40B4-BE49-F238E27FC236}">
                <a16:creationId xmlns:a16="http://schemas.microsoft.com/office/drawing/2014/main" id="{1467151D-570E-1A0C-44C7-51CF6174E14B}"/>
              </a:ext>
            </a:extLst>
          </p:cNvPr>
          <p:cNvSpPr txBox="1"/>
          <p:nvPr/>
        </p:nvSpPr>
        <p:spPr>
          <a:xfrm>
            <a:off x="6383116" y="1196188"/>
            <a:ext cx="5074310" cy="21544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Sensitive area buffers ARE NOT: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Meant to protect downwind adjacent susceptible crops – including non-Enlist</a:t>
            </a:r>
            <a:r>
              <a:rPr kumimoji="0" lang="en-US" sz="2400" b="0" i="0" u="none" strike="noStrike" kern="1200" cap="none" spc="0" normalizeH="0" baseline="30000" noProof="0" dirty="0">
                <a:ln>
                  <a:noFill/>
                </a:ln>
                <a:solidFill>
                  <a:srgbClr val="2A2D34"/>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 cotton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A2D34"/>
              </a:solidFill>
              <a:effectLst/>
              <a:uLnTx/>
              <a:uFillTx/>
              <a:latin typeface="Rockwell"/>
              <a:ea typeface="+mn-ea"/>
              <a:cs typeface="+mn-cs"/>
            </a:endParaRPr>
          </a:p>
        </p:txBody>
      </p:sp>
      <p:grpSp>
        <p:nvGrpSpPr>
          <p:cNvPr id="13" name="Group 12">
            <a:extLst>
              <a:ext uri="{FF2B5EF4-FFF2-40B4-BE49-F238E27FC236}">
                <a16:creationId xmlns:a16="http://schemas.microsoft.com/office/drawing/2014/main" id="{C0FB8EAA-BE7A-CB6C-2A97-2BC82FFF23E1}"/>
              </a:ext>
            </a:extLst>
          </p:cNvPr>
          <p:cNvGrpSpPr/>
          <p:nvPr/>
        </p:nvGrpSpPr>
        <p:grpSpPr>
          <a:xfrm>
            <a:off x="6867426" y="2809154"/>
            <a:ext cx="4680655" cy="3234067"/>
            <a:chOff x="7010748" y="3452447"/>
            <a:chExt cx="4680655" cy="3234067"/>
          </a:xfrm>
        </p:grpSpPr>
        <p:grpSp>
          <p:nvGrpSpPr>
            <p:cNvPr id="14" name="Group 13">
              <a:extLst>
                <a:ext uri="{FF2B5EF4-FFF2-40B4-BE49-F238E27FC236}">
                  <a16:creationId xmlns:a16="http://schemas.microsoft.com/office/drawing/2014/main" id="{6F9623D0-ABC9-4054-8E21-4FD548C0636B}"/>
                </a:ext>
              </a:extLst>
            </p:cNvPr>
            <p:cNvGrpSpPr/>
            <p:nvPr/>
          </p:nvGrpSpPr>
          <p:grpSpPr>
            <a:xfrm>
              <a:off x="7010748" y="3452447"/>
              <a:ext cx="4680655" cy="3234067"/>
              <a:chOff x="7010748" y="3452447"/>
              <a:chExt cx="4680655" cy="3234067"/>
            </a:xfrm>
          </p:grpSpPr>
          <p:pic>
            <p:nvPicPr>
              <p:cNvPr id="17" name="Picture 16">
                <a:extLst>
                  <a:ext uri="{FF2B5EF4-FFF2-40B4-BE49-F238E27FC236}">
                    <a16:creationId xmlns:a16="http://schemas.microsoft.com/office/drawing/2014/main" id="{DD9510D3-C229-FDBD-3877-972A412CA9C8}"/>
                  </a:ext>
                </a:extLst>
              </p:cNvPr>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7010748" y="3452447"/>
                <a:ext cx="4680655" cy="3234067"/>
              </a:xfrm>
              <a:prstGeom prst="rect">
                <a:avLst/>
              </a:prstGeom>
            </p:spPr>
          </p:pic>
          <p:sp>
            <p:nvSpPr>
              <p:cNvPr id="18" name="TextBox 17">
                <a:extLst>
                  <a:ext uri="{FF2B5EF4-FFF2-40B4-BE49-F238E27FC236}">
                    <a16:creationId xmlns:a16="http://schemas.microsoft.com/office/drawing/2014/main" id="{D2199663-7274-6A92-31C9-6BEACE80EB46}"/>
                  </a:ext>
                </a:extLst>
              </p:cNvPr>
              <p:cNvSpPr txBox="1"/>
              <p:nvPr/>
            </p:nvSpPr>
            <p:spPr>
              <a:xfrm>
                <a:off x="7208958" y="5806570"/>
                <a:ext cx="1633235" cy="400110"/>
              </a:xfrm>
              <a:prstGeom prst="rect">
                <a:avLst/>
              </a:prstGeom>
              <a:solidFill>
                <a:srgbClr val="452F2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6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Application area for Enlist herbicides</a:t>
                </a:r>
              </a:p>
            </p:txBody>
          </p:sp>
          <p:sp>
            <p:nvSpPr>
              <p:cNvPr id="19" name="TextBox 18">
                <a:extLst>
                  <a:ext uri="{FF2B5EF4-FFF2-40B4-BE49-F238E27FC236}">
                    <a16:creationId xmlns:a16="http://schemas.microsoft.com/office/drawing/2014/main" id="{1573824A-A918-8809-5DA7-B5A419892572}"/>
                  </a:ext>
                </a:extLst>
              </p:cNvPr>
              <p:cNvSpPr txBox="1"/>
              <p:nvPr/>
            </p:nvSpPr>
            <p:spPr>
              <a:xfrm>
                <a:off x="9012357" y="5806570"/>
                <a:ext cx="1455436" cy="400110"/>
              </a:xfrm>
              <a:prstGeom prst="rect">
                <a:avLst/>
              </a:prstGeom>
              <a:solidFill>
                <a:srgbClr val="452F2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6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30’ downwind buffer</a:t>
                </a:r>
              </a:p>
            </p:txBody>
          </p:sp>
          <p:sp>
            <p:nvSpPr>
              <p:cNvPr id="20" name="TextBox 19">
                <a:extLst>
                  <a:ext uri="{FF2B5EF4-FFF2-40B4-BE49-F238E27FC236}">
                    <a16:creationId xmlns:a16="http://schemas.microsoft.com/office/drawing/2014/main" id="{CBF24CD2-5ECA-CF08-76EC-E1EBA7190B71}"/>
                  </a:ext>
                </a:extLst>
              </p:cNvPr>
              <p:cNvSpPr txBox="1"/>
              <p:nvPr/>
            </p:nvSpPr>
            <p:spPr>
              <a:xfrm>
                <a:off x="10731123" y="5751826"/>
                <a:ext cx="886906" cy="553998"/>
              </a:xfrm>
              <a:prstGeom prst="rect">
                <a:avLst/>
              </a:prstGeom>
              <a:solidFill>
                <a:srgbClr val="539E4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6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Downwind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6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sensitive area</a:t>
                </a:r>
              </a:p>
            </p:txBody>
          </p:sp>
        </p:grpSp>
        <p:cxnSp>
          <p:nvCxnSpPr>
            <p:cNvPr id="15" name="Straight Connector 14">
              <a:extLst>
                <a:ext uri="{FF2B5EF4-FFF2-40B4-BE49-F238E27FC236}">
                  <a16:creationId xmlns:a16="http://schemas.microsoft.com/office/drawing/2014/main" id="{52E1C9FC-6EC6-D6EF-2EC8-DB17203E2F17}"/>
                </a:ext>
              </a:extLst>
            </p:cNvPr>
            <p:cNvCxnSpPr>
              <a:cxnSpLocks/>
            </p:cNvCxnSpPr>
            <p:nvPr/>
          </p:nvCxnSpPr>
          <p:spPr>
            <a:xfrm>
              <a:off x="8923457" y="4324828"/>
              <a:ext cx="0" cy="2177416"/>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A017AFD-21C8-97F1-17EA-60BB9B0E83CD}"/>
                </a:ext>
              </a:extLst>
            </p:cNvPr>
            <p:cNvCxnSpPr>
              <a:cxnSpLocks/>
            </p:cNvCxnSpPr>
            <p:nvPr/>
          </p:nvCxnSpPr>
          <p:spPr>
            <a:xfrm>
              <a:off x="10637957" y="4324828"/>
              <a:ext cx="0" cy="2177416"/>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175AAD85-5E70-2E9E-271F-D170645FE263}"/>
              </a:ext>
            </a:extLst>
          </p:cNvPr>
          <p:cNvCxnSpPr/>
          <p:nvPr/>
        </p:nvCxnSpPr>
        <p:spPr>
          <a:xfrm>
            <a:off x="6076875" y="1196188"/>
            <a:ext cx="0" cy="475166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57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F383-6E0B-C36A-CA34-8E3AEC85AB71}"/>
              </a:ext>
            </a:extLst>
          </p:cNvPr>
          <p:cNvSpPr>
            <a:spLocks noGrp="1"/>
          </p:cNvSpPr>
          <p:nvPr>
            <p:ph type="title"/>
          </p:nvPr>
        </p:nvSpPr>
        <p:spPr/>
        <p:txBody>
          <a:bodyPr/>
          <a:lstStyle/>
          <a:p>
            <a:r>
              <a:rPr lang="en-US" b="1" dirty="0"/>
              <a:t>Spray GPA, Nozzles and Pressure</a:t>
            </a:r>
            <a:endParaRPr lang="en-US" dirty="0"/>
          </a:p>
        </p:txBody>
      </p:sp>
      <p:sp>
        <p:nvSpPr>
          <p:cNvPr id="3" name="Slide Number Placeholder 2">
            <a:extLst>
              <a:ext uri="{FF2B5EF4-FFF2-40B4-BE49-F238E27FC236}">
                <a16:creationId xmlns:a16="http://schemas.microsoft.com/office/drawing/2014/main" id="{B236BBC2-7471-BD8D-94D0-8C5FF9D7C6A9}"/>
              </a:ext>
            </a:extLst>
          </p:cNvPr>
          <p:cNvSpPr>
            <a:spLocks noGrp="1"/>
          </p:cNvSpPr>
          <p:nvPr>
            <p:ph type="sldNum" sz="quarter" idx="10"/>
          </p:nvPr>
        </p:nvSpPr>
        <p:spPr/>
        <p:txBody>
          <a:bodyPr/>
          <a:lstStyle/>
          <a:p>
            <a:pPr defTabSz="914377"/>
            <a:fld id="{1F36BDE1-9F69-D444-9770-E7676ED456C3}" type="slidenum">
              <a:rPr lang="en-US" smtClean="0"/>
              <a:pPr defTabSz="914377"/>
              <a:t>43</a:t>
            </a:fld>
            <a:endParaRPr lang="en-US" dirty="0"/>
          </a:p>
        </p:txBody>
      </p:sp>
      <p:pic>
        <p:nvPicPr>
          <p:cNvPr id="5" name="Picture 4">
            <a:extLst>
              <a:ext uri="{FF2B5EF4-FFF2-40B4-BE49-F238E27FC236}">
                <a16:creationId xmlns:a16="http://schemas.microsoft.com/office/drawing/2014/main" id="{D6BE7400-B41E-CBA1-788F-FC370EC358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6252" y="1269588"/>
            <a:ext cx="3643919" cy="4883426"/>
          </a:xfrm>
          <a:prstGeom prst="rect">
            <a:avLst/>
          </a:prstGeom>
          <a:ln>
            <a:solidFill>
              <a:schemeClr val="tx2"/>
            </a:solidFill>
          </a:ln>
        </p:spPr>
      </p:pic>
      <p:sp>
        <p:nvSpPr>
          <p:cNvPr id="6" name="TextBox 5">
            <a:extLst>
              <a:ext uri="{FF2B5EF4-FFF2-40B4-BE49-F238E27FC236}">
                <a16:creationId xmlns:a16="http://schemas.microsoft.com/office/drawing/2014/main" id="{878E871A-E2EE-DCDA-CAA8-FB045D226A83}"/>
              </a:ext>
            </a:extLst>
          </p:cNvPr>
          <p:cNvSpPr txBox="1"/>
          <p:nvPr/>
        </p:nvSpPr>
        <p:spPr>
          <a:xfrm>
            <a:off x="4734846" y="1136675"/>
            <a:ext cx="7156174" cy="38472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Spray nozzle and orifice size directly affects many spray quality factors: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   - uniformity of spray coverage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   - spray droplet size and spectrum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   - spray drift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rPr>
              <a:t>Corteva therefore highlights which nozzles, pressure and orifice sizes give optimal coverage vs. those that give greater drift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A2D34"/>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428D86BB-D47D-DC86-008B-A06D4697307F}"/>
              </a:ext>
            </a:extLst>
          </p:cNvPr>
          <p:cNvPicPr>
            <a:picLocks noChangeAspect="1"/>
          </p:cNvPicPr>
          <p:nvPr/>
        </p:nvPicPr>
        <p:blipFill>
          <a:blip r:embed="rId3"/>
          <a:stretch>
            <a:fillRect/>
          </a:stretch>
        </p:blipFill>
        <p:spPr>
          <a:xfrm>
            <a:off x="4750557" y="4983882"/>
            <a:ext cx="6847554" cy="855007"/>
          </a:xfrm>
          <a:prstGeom prst="rect">
            <a:avLst/>
          </a:prstGeom>
        </p:spPr>
      </p:pic>
    </p:spTree>
    <p:extLst>
      <p:ext uri="{BB962C8B-B14F-4D97-AF65-F5344CB8AC3E}">
        <p14:creationId xmlns:p14="http://schemas.microsoft.com/office/powerpoint/2010/main" val="762568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9C34B-DC5F-8566-D6C3-89CFFC5553E2}"/>
              </a:ext>
            </a:extLst>
          </p:cNvPr>
          <p:cNvSpPr>
            <a:spLocks noGrp="1"/>
          </p:cNvSpPr>
          <p:nvPr>
            <p:ph type="title"/>
          </p:nvPr>
        </p:nvSpPr>
        <p:spPr/>
        <p:txBody>
          <a:bodyPr/>
          <a:lstStyle/>
          <a:p>
            <a:r>
              <a:rPr lang="en-US" dirty="0"/>
              <a:t>Sprayer cleanout – sanitizing all equipment</a:t>
            </a:r>
          </a:p>
        </p:txBody>
      </p:sp>
      <p:sp>
        <p:nvSpPr>
          <p:cNvPr id="3" name="Slide Number Placeholder 2">
            <a:extLst>
              <a:ext uri="{FF2B5EF4-FFF2-40B4-BE49-F238E27FC236}">
                <a16:creationId xmlns:a16="http://schemas.microsoft.com/office/drawing/2014/main" id="{E9C0EF04-AB1B-4529-DA3A-DE0146B97E95}"/>
              </a:ext>
            </a:extLst>
          </p:cNvPr>
          <p:cNvSpPr>
            <a:spLocks noGrp="1"/>
          </p:cNvSpPr>
          <p:nvPr>
            <p:ph type="sldNum" sz="quarter" idx="10"/>
          </p:nvPr>
        </p:nvSpPr>
        <p:spPr/>
        <p:txBody>
          <a:bodyPr/>
          <a:lstStyle/>
          <a:p>
            <a:pPr defTabSz="914377"/>
            <a:fld id="{1F36BDE1-9F69-D444-9770-E7676ED456C3}" type="slidenum">
              <a:rPr lang="en-US" smtClean="0"/>
              <a:pPr defTabSz="914377"/>
              <a:t>44</a:t>
            </a:fld>
            <a:endParaRPr lang="en-US" dirty="0"/>
          </a:p>
        </p:txBody>
      </p:sp>
      <p:sp>
        <p:nvSpPr>
          <p:cNvPr id="5" name="Content Placeholder 1">
            <a:extLst>
              <a:ext uri="{FF2B5EF4-FFF2-40B4-BE49-F238E27FC236}">
                <a16:creationId xmlns:a16="http://schemas.microsoft.com/office/drawing/2014/main" id="{7AEE4BB8-757E-6ED7-AD07-DE7B3968E15B}"/>
              </a:ext>
            </a:extLst>
          </p:cNvPr>
          <p:cNvSpPr txBox="1">
            <a:spLocks/>
          </p:cNvSpPr>
          <p:nvPr/>
        </p:nvSpPr>
        <p:spPr>
          <a:xfrm>
            <a:off x="609600" y="1071117"/>
            <a:ext cx="10972800" cy="4964559"/>
          </a:xfrm>
          <a:prstGeom prst="rect">
            <a:avLst/>
          </a:prstGeom>
        </p:spPr>
        <p:txBody>
          <a:bodyPr/>
          <a:lstStyle>
            <a:lvl1pPr marL="288000" indent="-288000" algn="l" rtl="0" eaLnBrk="1" fontAlgn="base" hangingPunct="1">
              <a:lnSpc>
                <a:spcPts val="2600"/>
              </a:lnSpc>
              <a:spcBef>
                <a:spcPct val="40000"/>
              </a:spcBef>
              <a:spcAft>
                <a:spcPct val="0"/>
              </a:spcAft>
              <a:buClr>
                <a:schemeClr val="tx1"/>
              </a:buClr>
              <a:buFont typeface="Arial" pitchFamily="34" charset="0"/>
              <a:buChar char="•"/>
              <a:defRPr sz="2000">
                <a:solidFill>
                  <a:schemeClr val="tx1"/>
                </a:solidFill>
                <a:latin typeface="Arial"/>
                <a:ea typeface="+mn-ea"/>
                <a:cs typeface="Arial"/>
              </a:defRPr>
            </a:lvl1pPr>
            <a:lvl2pPr marL="576000" indent="-288000" algn="l" rtl="0" eaLnBrk="1" fontAlgn="base" hangingPunct="1">
              <a:lnSpc>
                <a:spcPts val="2600"/>
              </a:lnSpc>
              <a:spcBef>
                <a:spcPct val="15000"/>
              </a:spcBef>
              <a:spcAft>
                <a:spcPct val="0"/>
              </a:spcAft>
              <a:buFont typeface="Wingdings" panose="05000000000000000000" pitchFamily="2" charset="2"/>
              <a:buChar char="§"/>
              <a:defRPr sz="1800">
                <a:solidFill>
                  <a:schemeClr val="tx1"/>
                </a:solidFill>
                <a:latin typeface="Arial"/>
                <a:ea typeface="+mn-ea"/>
                <a:cs typeface="Arial"/>
              </a:defRPr>
            </a:lvl2pPr>
            <a:lvl3pPr marL="882000" indent="-288000" algn="l" rtl="0" eaLnBrk="1" fontAlgn="base" hangingPunct="1">
              <a:lnSpc>
                <a:spcPts val="2600"/>
              </a:lnSpc>
              <a:spcBef>
                <a:spcPts val="0"/>
              </a:spcBef>
              <a:spcAft>
                <a:spcPct val="0"/>
              </a:spcAft>
              <a:buFont typeface="Arial" pitchFamily="34" charset="0"/>
              <a:buChar char="−"/>
              <a:tabLst/>
              <a:defRPr sz="1600">
                <a:solidFill>
                  <a:schemeClr val="tx1"/>
                </a:solidFill>
                <a:latin typeface="Arial"/>
                <a:ea typeface="+mn-ea"/>
                <a:cs typeface="Arial"/>
              </a:defRPr>
            </a:lvl3pPr>
            <a:lvl4pPr marL="1152000" indent="-288000" algn="l" rtl="0" eaLnBrk="1" fontAlgn="base" hangingPunct="1">
              <a:lnSpc>
                <a:spcPts val="2600"/>
              </a:lnSpc>
              <a:spcBef>
                <a:spcPct val="0"/>
              </a:spcBef>
              <a:spcAft>
                <a:spcPct val="0"/>
              </a:spcAft>
              <a:buChar char="•"/>
              <a:defRPr sz="1400">
                <a:solidFill>
                  <a:schemeClr val="tx1"/>
                </a:solidFill>
                <a:latin typeface="Arial"/>
                <a:ea typeface="+mn-ea"/>
                <a:cs typeface="Arial"/>
              </a:defRPr>
            </a:lvl4pPr>
            <a:lvl5pPr marL="1440000" indent="-288000" algn="l" rtl="0" eaLnBrk="1" fontAlgn="base" hangingPunct="1">
              <a:lnSpc>
                <a:spcPts val="2600"/>
              </a:lnSpc>
              <a:spcBef>
                <a:spcPct val="0"/>
              </a:spcBef>
              <a:spcAft>
                <a:spcPct val="0"/>
              </a:spcAft>
              <a:buFont typeface="Arial" pitchFamily="34" charset="0"/>
              <a:buChar char="•"/>
              <a:defRPr sz="1200">
                <a:solidFill>
                  <a:schemeClr val="tx1"/>
                </a:solidFill>
                <a:latin typeface="Arial"/>
                <a:ea typeface="+mn-ea"/>
                <a:cs typeface="Arial"/>
              </a:defRPr>
            </a:lvl5pPr>
            <a:lvl6pPr marL="1603375" indent="-174625" algn="l" rtl="0" eaLnBrk="1" fontAlgn="base" hangingPunct="1">
              <a:spcBef>
                <a:spcPct val="0"/>
              </a:spcBef>
              <a:spcAft>
                <a:spcPct val="0"/>
              </a:spcAft>
              <a:buChar char="–"/>
              <a:defRPr sz="1400">
                <a:solidFill>
                  <a:schemeClr val="tx1"/>
                </a:solidFill>
                <a:latin typeface="+mn-lt"/>
                <a:ea typeface="+mn-ea"/>
              </a:defRPr>
            </a:lvl6pPr>
            <a:lvl7pPr marL="2060575" indent="-174625" algn="l" rtl="0" eaLnBrk="1" fontAlgn="base" hangingPunct="1">
              <a:spcBef>
                <a:spcPct val="0"/>
              </a:spcBef>
              <a:spcAft>
                <a:spcPct val="0"/>
              </a:spcAft>
              <a:buChar char="–"/>
              <a:defRPr sz="1400">
                <a:solidFill>
                  <a:schemeClr val="tx1"/>
                </a:solidFill>
                <a:latin typeface="+mn-lt"/>
                <a:ea typeface="+mn-ea"/>
              </a:defRPr>
            </a:lvl7pPr>
            <a:lvl8pPr marL="2517775" indent="-174625" algn="l" rtl="0" eaLnBrk="1" fontAlgn="base" hangingPunct="1">
              <a:spcBef>
                <a:spcPct val="0"/>
              </a:spcBef>
              <a:spcAft>
                <a:spcPct val="0"/>
              </a:spcAft>
              <a:buChar char="–"/>
              <a:defRPr sz="1400">
                <a:solidFill>
                  <a:schemeClr val="tx1"/>
                </a:solidFill>
                <a:latin typeface="+mn-lt"/>
                <a:ea typeface="+mn-ea"/>
              </a:defRPr>
            </a:lvl8pPr>
            <a:lvl9pPr marL="2974975" indent="-174625" algn="l" rtl="0" eaLnBrk="1" fontAlgn="base" hangingPunct="1">
              <a:spcBef>
                <a:spcPct val="0"/>
              </a:spcBef>
              <a:spcAft>
                <a:spcPct val="0"/>
              </a:spcAft>
              <a:buChar char="–"/>
              <a:defRPr sz="1400">
                <a:solidFill>
                  <a:schemeClr val="tx1"/>
                </a:solidFill>
                <a:latin typeface="+mn-lt"/>
                <a:ea typeface="+mn-ea"/>
              </a:defRPr>
            </a:lvl9pPr>
          </a:lstStyle>
          <a:p>
            <a:pPr marL="288000" marR="0" lvl="0" indent="0" algn="l" defTabSz="914400" rtl="0" eaLnBrk="1" fontAlgn="base" latinLnBrk="0" hangingPunct="1">
              <a:lnSpc>
                <a:spcPts val="2600"/>
              </a:lnSpc>
              <a:spcBef>
                <a:spcPct val="40000"/>
              </a:spcBef>
              <a:spcAft>
                <a:spcPct val="0"/>
              </a:spcAft>
              <a:buClr>
                <a:srgbClr val="000000"/>
              </a:buClr>
              <a:buSzTx/>
              <a:buFont typeface="Arial" pitchFamily="34" charset="0"/>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Ensure all equipment is thoroughly cleaned after application to avoid contamination. Sometimes it’s the small parts that present the biggest risk for being overlooked.</a:t>
            </a:r>
          </a:p>
          <a:p>
            <a:pPr marL="288000" marR="0" lvl="0" indent="0" algn="l" defTabSz="914400" rtl="0" eaLnBrk="1" fontAlgn="base" latinLnBrk="0" hangingPunct="1">
              <a:lnSpc>
                <a:spcPts val="2600"/>
              </a:lnSpc>
              <a:spcBef>
                <a:spcPct val="40000"/>
              </a:spcBef>
              <a:spcAft>
                <a:spcPct val="0"/>
              </a:spcAft>
              <a:buClr>
                <a:srgbClr val="000000"/>
              </a:buClr>
              <a:buSzTx/>
              <a:buFont typeface="Arial" pitchFamily="34" charset="0"/>
              <a:buNone/>
              <a:tabLst/>
              <a:defRPr/>
            </a:pP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a:p>
            <a:pPr marL="342900" marR="0" lvl="0" indent="-342900" algn="l" defTabSz="914400" rtl="0" eaLnBrk="1" fontAlgn="base" latinLnBrk="0" hangingPunct="1">
              <a:lnSpc>
                <a:spcPts val="2600"/>
              </a:lnSpc>
              <a:spcBef>
                <a:spcPts val="600"/>
              </a:spcBef>
              <a:spcAft>
                <a:spcPts val="600"/>
              </a:spcAft>
              <a:buClr>
                <a:srgbClr val="000000"/>
              </a:buClr>
              <a:buSzTx/>
              <a:buFont typeface="Arial"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In addition to the sprayer, keep pumps and other transfer equipment clean</a:t>
            </a:r>
          </a:p>
          <a:p>
            <a:pPr marL="342900" marR="0" lvl="0" indent="-342900" algn="l" defTabSz="914400" rtl="0" eaLnBrk="1" fontAlgn="base" latinLnBrk="0" hangingPunct="1">
              <a:lnSpc>
                <a:spcPts val="2600"/>
              </a:lnSpc>
              <a:spcBef>
                <a:spcPts val="600"/>
              </a:spcBef>
              <a:spcAft>
                <a:spcPts val="600"/>
              </a:spcAft>
              <a:buClr>
                <a:srgbClr val="000000"/>
              </a:buClr>
              <a:buSzTx/>
              <a:buFont typeface="Arial"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At the beginning of the season, be sure all equipment was cleaned after its last use</a:t>
            </a:r>
          </a:p>
          <a:p>
            <a:pPr marL="342900" marR="0" lvl="0" indent="-342900" algn="l" defTabSz="914400" rtl="0" eaLnBrk="1" fontAlgn="base" latinLnBrk="0" hangingPunct="1">
              <a:lnSpc>
                <a:spcPts val="2600"/>
              </a:lnSpc>
              <a:spcBef>
                <a:spcPts val="600"/>
              </a:spcBef>
              <a:spcAft>
                <a:spcPts val="600"/>
              </a:spcAft>
              <a:buClr>
                <a:srgbClr val="000000"/>
              </a:buClr>
              <a:buSzTx/>
              <a:buFont typeface="Arial"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Don’t let the spray solution sit in the sprayer over night</a:t>
            </a:r>
          </a:p>
          <a:p>
            <a:pPr marL="342900" marR="0" lvl="0" indent="-342900" algn="l" defTabSz="914400" rtl="0" eaLnBrk="1" fontAlgn="base" latinLnBrk="0" hangingPunct="1">
              <a:lnSpc>
                <a:spcPts val="2600"/>
              </a:lnSpc>
              <a:spcBef>
                <a:spcPts val="600"/>
              </a:spcBef>
              <a:spcAft>
                <a:spcPts val="600"/>
              </a:spcAft>
              <a:buClr>
                <a:srgbClr val="000000"/>
              </a:buClr>
              <a:buSzTx/>
              <a:buFont typeface="Arial"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Pay close attention to hoses, screens, filters, pumps and dead ends on the boom</a:t>
            </a:r>
          </a:p>
          <a:p>
            <a:pPr marL="288000" marR="0" lvl="0" indent="-288000" algn="l" defTabSz="914400" rtl="0" eaLnBrk="1" fontAlgn="base" latinLnBrk="0" hangingPunct="1">
              <a:lnSpc>
                <a:spcPts val="2600"/>
              </a:lnSpc>
              <a:spcBef>
                <a:spcPct val="40000"/>
              </a:spcBef>
              <a:spcAft>
                <a:spcPct val="0"/>
              </a:spcAft>
              <a:buClr>
                <a:srgbClr val="000000"/>
              </a:buClr>
              <a:buSzTx/>
              <a:buFont typeface="Arial" pitchFamily="34" charset="0"/>
              <a:buChar char="•"/>
              <a:tabLst/>
              <a:defRPr/>
            </a:pPr>
            <a:endParaRPr kumimoji="0" lang="en-US" sz="2000" b="0" i="0" u="none" strike="noStrike" kern="0" cap="none" spc="0" normalizeH="0" baseline="0" noProof="0" dirty="0">
              <a:ln>
                <a:noFill/>
              </a:ln>
              <a:solidFill>
                <a:srgbClr val="000000"/>
              </a:solidFill>
              <a:effectLst/>
              <a:uLnTx/>
              <a:uFillTx/>
              <a:latin typeface="Arial"/>
              <a:ea typeface="ＭＳ Ｐゴシック"/>
              <a:cs typeface="Arial"/>
            </a:endParaRPr>
          </a:p>
        </p:txBody>
      </p:sp>
      <p:pic>
        <p:nvPicPr>
          <p:cNvPr id="6" name="Picture 5">
            <a:extLst>
              <a:ext uri="{FF2B5EF4-FFF2-40B4-BE49-F238E27FC236}">
                <a16:creationId xmlns:a16="http://schemas.microsoft.com/office/drawing/2014/main" id="{D1FCAE1A-2223-9D71-5C3D-22E51F26250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59577" y="4250828"/>
            <a:ext cx="2264061" cy="1784848"/>
          </a:xfrm>
          <a:prstGeom prst="rect">
            <a:avLst/>
          </a:prstGeom>
          <a:ln>
            <a:solidFill>
              <a:schemeClr val="bg2"/>
            </a:solidFill>
          </a:ln>
        </p:spPr>
      </p:pic>
      <p:sp>
        <p:nvSpPr>
          <p:cNvPr id="7" name="TextBox 6">
            <a:extLst>
              <a:ext uri="{FF2B5EF4-FFF2-40B4-BE49-F238E27FC236}">
                <a16:creationId xmlns:a16="http://schemas.microsoft.com/office/drawing/2014/main" id="{D8EE4CA2-3086-CE91-62A0-30D29A26AC71}"/>
              </a:ext>
            </a:extLst>
          </p:cNvPr>
          <p:cNvSpPr txBox="1"/>
          <p:nvPr/>
        </p:nvSpPr>
        <p:spPr>
          <a:xfrm>
            <a:off x="5024050" y="4645655"/>
            <a:ext cx="6322882" cy="1200329"/>
          </a:xfrm>
          <a:prstGeom prst="rect">
            <a:avLst/>
          </a:prstGeom>
          <a:noFill/>
        </p:spPr>
        <p:txBody>
          <a:bodyPr wrap="square" rtlCol="0">
            <a:spAutoFit/>
          </a:bodyPr>
          <a:lstStyle/>
          <a:p>
            <a:pPr lvl="0">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The triple-rinse procedure is detailed on the Enlist</a:t>
            </a:r>
            <a:r>
              <a:rPr lang="en-US" baseline="30000" dirty="0"/>
              <a:t>®</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herbicide labels and the </a:t>
            </a:r>
            <a:r>
              <a:rPr kumimoji="0" lang="en-US" sz="1800" b="1" i="1" u="none" strike="noStrike" kern="1200" cap="none" spc="0" normalizeH="0" baseline="0" noProof="0" dirty="0">
                <a:ln>
                  <a:noFill/>
                </a:ln>
                <a:solidFill>
                  <a:srgbClr val="00778B"/>
                </a:solidFill>
                <a:effectLst/>
                <a:uLnTx/>
                <a:uFillTx/>
                <a:latin typeface="Arial" panose="020B0604020202020204" pitchFamily="34" charset="0"/>
                <a:ea typeface="ＭＳ Ｐゴシック"/>
                <a:cs typeface="Arial" panose="020B0604020202020204" pitchFamily="34" charset="0"/>
              </a:rPr>
              <a:t>Sprayer Cleanout Guide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on </a:t>
            </a:r>
            <a:r>
              <a:rPr kumimoji="0" lang="en-US" sz="1800" b="1" i="0" u="none" strike="noStrike" kern="1200" cap="none" spc="0" normalizeH="0" baseline="0" noProof="0" dirty="0">
                <a:ln>
                  <a:noFill/>
                </a:ln>
                <a:solidFill>
                  <a:srgbClr val="00778B"/>
                </a:solidFill>
                <a:effectLst/>
                <a:uLnTx/>
                <a:uFillTx/>
                <a:latin typeface="Arial" panose="020B0604020202020204" pitchFamily="34" charset="0"/>
                <a:ea typeface="ＭＳ Ｐゴシック"/>
                <a:cs typeface="Arial" panose="020B0604020202020204" pitchFamily="34" charset="0"/>
              </a:rPr>
              <a:t>Enlist.com</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in the Enlist Ahead</a:t>
            </a:r>
            <a:r>
              <a:rPr kumimoji="0" lang="en-US" sz="1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pic>
        <p:nvPicPr>
          <p:cNvPr id="8" name="Picture 7">
            <a:extLst>
              <a:ext uri="{FF2B5EF4-FFF2-40B4-BE49-F238E27FC236}">
                <a16:creationId xmlns:a16="http://schemas.microsoft.com/office/drawing/2014/main" id="{849F7493-3CC0-F77B-A51B-C2C37291E81E}"/>
              </a:ext>
            </a:extLst>
          </p:cNvPr>
          <p:cNvPicPr>
            <a:picLocks noChangeAspect="1"/>
          </p:cNvPicPr>
          <p:nvPr/>
        </p:nvPicPr>
        <p:blipFill>
          <a:blip r:embed="rId3"/>
          <a:stretch>
            <a:fillRect/>
          </a:stretch>
        </p:blipFill>
        <p:spPr>
          <a:xfrm>
            <a:off x="609599" y="4307932"/>
            <a:ext cx="1695209" cy="1670640"/>
          </a:xfrm>
          <a:prstGeom prst="rect">
            <a:avLst/>
          </a:prstGeom>
        </p:spPr>
      </p:pic>
    </p:spTree>
    <p:extLst>
      <p:ext uri="{BB962C8B-B14F-4D97-AF65-F5344CB8AC3E}">
        <p14:creationId xmlns:p14="http://schemas.microsoft.com/office/powerpoint/2010/main" val="33869819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032450-D71F-80E6-433C-2265CA4E60EA}"/>
              </a:ext>
            </a:extLst>
          </p:cNvPr>
          <p:cNvSpPr>
            <a:spLocks noGrp="1"/>
          </p:cNvSpPr>
          <p:nvPr>
            <p:ph type="ctrTitle"/>
          </p:nvPr>
        </p:nvSpPr>
        <p:spPr/>
        <p:txBody>
          <a:bodyPr/>
          <a:lstStyle/>
          <a:p>
            <a:r>
              <a:rPr lang="en-US" dirty="0"/>
              <a:t>Farmer feedback</a:t>
            </a:r>
          </a:p>
        </p:txBody>
      </p:sp>
      <p:sp>
        <p:nvSpPr>
          <p:cNvPr id="3" name="Slide Number Placeholder 2">
            <a:extLst>
              <a:ext uri="{FF2B5EF4-FFF2-40B4-BE49-F238E27FC236}">
                <a16:creationId xmlns:a16="http://schemas.microsoft.com/office/drawing/2014/main" id="{609EAC4F-B28A-BF72-81D4-340B03FA8491}"/>
              </a:ext>
            </a:extLst>
          </p:cNvPr>
          <p:cNvSpPr>
            <a:spLocks noGrp="1"/>
          </p:cNvSpPr>
          <p:nvPr>
            <p:ph type="sldNum" sz="quarter" idx="4294967295"/>
          </p:nvPr>
        </p:nvSpPr>
        <p:spPr>
          <a:xfrm>
            <a:off x="11506200" y="6365875"/>
            <a:ext cx="685800" cy="501650"/>
          </a:xfrm>
        </p:spPr>
        <p:txBody>
          <a:bodyPr/>
          <a:lstStyle/>
          <a:p>
            <a:pPr defTabSz="914377"/>
            <a:fld id="{1F36BDE1-9F69-D444-9770-E7676ED456C3}" type="slidenum">
              <a:rPr lang="en-US" smtClean="0"/>
              <a:pPr defTabSz="914377"/>
              <a:t>45</a:t>
            </a:fld>
            <a:endParaRPr lang="en-US" dirty="0"/>
          </a:p>
        </p:txBody>
      </p:sp>
    </p:spTree>
    <p:extLst>
      <p:ext uri="{BB962C8B-B14F-4D97-AF65-F5344CB8AC3E}">
        <p14:creationId xmlns:p14="http://schemas.microsoft.com/office/powerpoint/2010/main" val="426171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BAE3F2-CD52-1198-235B-FD1D8710E66C}"/>
              </a:ext>
            </a:extLst>
          </p:cNvPr>
          <p:cNvSpPr>
            <a:spLocks noGrp="1"/>
          </p:cNvSpPr>
          <p:nvPr>
            <p:ph type="title"/>
          </p:nvPr>
        </p:nvSpPr>
        <p:spPr/>
        <p:txBody>
          <a:bodyPr/>
          <a:lstStyle/>
          <a:p>
            <a:r>
              <a:rPr lang="en-US" b="1" i="0" dirty="0">
                <a:solidFill>
                  <a:srgbClr val="000000"/>
                </a:solidFill>
                <a:effectLst/>
                <a:latin typeface="+mj-lt"/>
              </a:rPr>
              <a:t>Experiencing Enlist</a:t>
            </a:r>
            <a:endParaRPr lang="en-US" dirty="0">
              <a:latin typeface="+mj-lt"/>
            </a:endParaRPr>
          </a:p>
        </p:txBody>
      </p:sp>
      <p:sp>
        <p:nvSpPr>
          <p:cNvPr id="5" name="Content Placeholder 4">
            <a:extLst>
              <a:ext uri="{FF2B5EF4-FFF2-40B4-BE49-F238E27FC236}">
                <a16:creationId xmlns:a16="http://schemas.microsoft.com/office/drawing/2014/main" id="{E767D6E1-FCAE-BB00-31EA-96FA93CCD52B}"/>
              </a:ext>
            </a:extLst>
          </p:cNvPr>
          <p:cNvSpPr>
            <a:spLocks noGrp="1"/>
          </p:cNvSpPr>
          <p:nvPr>
            <p:ph idx="1"/>
          </p:nvPr>
        </p:nvSpPr>
        <p:spPr>
          <a:xfrm>
            <a:off x="3631908" y="1665549"/>
            <a:ext cx="7852064" cy="1557783"/>
          </a:xfrm>
        </p:spPr>
        <p:txBody>
          <a:bodyPr/>
          <a:lstStyle/>
          <a:p>
            <a:pPr>
              <a:lnSpc>
                <a:spcPct val="100000"/>
              </a:lnSpc>
              <a:spcBef>
                <a:spcPts val="0"/>
              </a:spcBef>
            </a:pPr>
            <a:r>
              <a:rPr lang="en-US" sz="1800" b="0" i="0" dirty="0">
                <a:solidFill>
                  <a:srgbClr val="000000"/>
                </a:solidFill>
                <a:effectLst/>
                <a:latin typeface="+mn-lt"/>
              </a:rPr>
              <a:t>The last two years, </a:t>
            </a:r>
            <a:r>
              <a:rPr lang="en-US" sz="1800" b="0" i="0" u="sng" dirty="0">
                <a:solidFill>
                  <a:srgbClr val="00778B"/>
                </a:solidFill>
                <a:effectLst/>
                <a:latin typeface="+mn-lt"/>
              </a:rPr>
              <a:t>we’ve had the best yields we’ve ever had</a:t>
            </a:r>
            <a:r>
              <a:rPr lang="en-US" sz="1800" b="0" i="0" dirty="0">
                <a:solidFill>
                  <a:srgbClr val="000000"/>
                </a:solidFill>
                <a:effectLst/>
                <a:latin typeface="+mn-lt"/>
              </a:rPr>
              <a:t>,” Butler says. “I was so happy with that first year that we planted 100% Enlist the second year. I was thinking that was just going to be a one-time thing, but our fields were really clean, so we went 100% again. Now we’ve covered all our acres.”</a:t>
            </a:r>
            <a:endParaRPr lang="en-US" sz="1800" dirty="0">
              <a:latin typeface="+mn-lt"/>
            </a:endParaRPr>
          </a:p>
        </p:txBody>
      </p:sp>
      <p:pic>
        <p:nvPicPr>
          <p:cNvPr id="9" name="Picture 8">
            <a:extLst>
              <a:ext uri="{FF2B5EF4-FFF2-40B4-BE49-F238E27FC236}">
                <a16:creationId xmlns:a16="http://schemas.microsoft.com/office/drawing/2014/main" id="{89824C5E-5957-CE3D-ECE4-D2D104A1F819}"/>
              </a:ext>
            </a:extLst>
          </p:cNvPr>
          <p:cNvPicPr preferRelativeResize="0">
            <a:picLocks/>
          </p:cNvPicPr>
          <p:nvPr/>
        </p:nvPicPr>
        <p:blipFill>
          <a:blip r:embed="rId2"/>
          <a:stretch>
            <a:fillRect/>
          </a:stretch>
        </p:blipFill>
        <p:spPr>
          <a:xfrm>
            <a:off x="582332" y="1072840"/>
            <a:ext cx="2743200" cy="2743200"/>
          </a:xfrm>
          <a:prstGeom prst="rect">
            <a:avLst/>
          </a:prstGeom>
          <a:ln>
            <a:solidFill>
              <a:schemeClr val="tx1"/>
            </a:solidFill>
          </a:ln>
        </p:spPr>
      </p:pic>
      <p:sp>
        <p:nvSpPr>
          <p:cNvPr id="10" name="TextBox 9">
            <a:extLst>
              <a:ext uri="{FF2B5EF4-FFF2-40B4-BE49-F238E27FC236}">
                <a16:creationId xmlns:a16="http://schemas.microsoft.com/office/drawing/2014/main" id="{D625A3C8-77C5-D8D9-EC13-169ACB8C42E6}"/>
              </a:ext>
            </a:extLst>
          </p:cNvPr>
          <p:cNvSpPr txBox="1"/>
          <p:nvPr/>
        </p:nvSpPr>
        <p:spPr>
          <a:xfrm>
            <a:off x="3527999" y="1131512"/>
            <a:ext cx="6276108" cy="523220"/>
          </a:xfrm>
          <a:prstGeom prst="rect">
            <a:avLst/>
          </a:prstGeom>
          <a:noFill/>
        </p:spPr>
        <p:txBody>
          <a:bodyPr wrap="square" rtlCol="0">
            <a:spAutoFit/>
          </a:bodyPr>
          <a:lstStyle/>
          <a:p>
            <a:r>
              <a:rPr lang="en-US" sz="2800" b="1" dirty="0">
                <a:solidFill>
                  <a:srgbClr val="00778B"/>
                </a:solidFill>
              </a:rPr>
              <a:t>Paul Butler - Illinois</a:t>
            </a:r>
          </a:p>
        </p:txBody>
      </p:sp>
      <p:sp>
        <p:nvSpPr>
          <p:cNvPr id="11" name="TextBox 10">
            <a:extLst>
              <a:ext uri="{FF2B5EF4-FFF2-40B4-BE49-F238E27FC236}">
                <a16:creationId xmlns:a16="http://schemas.microsoft.com/office/drawing/2014/main" id="{3052AFC0-5349-0F78-60CC-3821C925D3FA}"/>
              </a:ext>
            </a:extLst>
          </p:cNvPr>
          <p:cNvSpPr txBox="1"/>
          <p:nvPr/>
        </p:nvSpPr>
        <p:spPr>
          <a:xfrm>
            <a:off x="822251" y="4089026"/>
            <a:ext cx="7547264" cy="2185214"/>
          </a:xfrm>
          <a:prstGeom prst="rect">
            <a:avLst/>
          </a:prstGeom>
          <a:noFill/>
        </p:spPr>
        <p:txBody>
          <a:bodyPr wrap="square" rtlCol="0">
            <a:spAutoFit/>
          </a:bodyPr>
          <a:lstStyle/>
          <a:p>
            <a:pPr algn="r"/>
            <a:r>
              <a:rPr lang="en-US" sz="1400" b="0" i="1" dirty="0">
                <a:solidFill>
                  <a:srgbClr val="000000"/>
                </a:solidFill>
                <a:effectLst/>
              </a:rPr>
              <a:t>To help him manage those problem weeds, he works with a local ag services consultant </a:t>
            </a:r>
          </a:p>
          <a:p>
            <a:pPr algn="r"/>
            <a:r>
              <a:rPr lang="en-US" sz="1400" b="0" i="1" dirty="0">
                <a:solidFill>
                  <a:srgbClr val="000000"/>
                </a:solidFill>
                <a:effectLst/>
              </a:rPr>
              <a:t>to set up custom applications when he needs them.</a:t>
            </a:r>
          </a:p>
          <a:p>
            <a:pPr algn="l"/>
            <a:endParaRPr lang="en-US" b="0" i="0" dirty="0">
              <a:solidFill>
                <a:srgbClr val="000000"/>
              </a:solidFill>
              <a:effectLst/>
            </a:endParaRPr>
          </a:p>
          <a:p>
            <a:pPr algn="r"/>
            <a:r>
              <a:rPr lang="en-US" b="0" i="0" dirty="0">
                <a:solidFill>
                  <a:srgbClr val="000000"/>
                </a:solidFill>
                <a:effectLst/>
              </a:rPr>
              <a:t>“</a:t>
            </a:r>
            <a:r>
              <a:rPr lang="en-US" b="0" i="0" u="sng" dirty="0">
                <a:solidFill>
                  <a:srgbClr val="00778B"/>
                </a:solidFill>
                <a:effectLst/>
              </a:rPr>
              <a:t>I rely on my custom applicator to make applications on time — at the right rate and right weed height</a:t>
            </a:r>
            <a:r>
              <a:rPr lang="en-US" b="0" i="0" dirty="0">
                <a:solidFill>
                  <a:srgbClr val="000000"/>
                </a:solidFill>
                <a:effectLst/>
              </a:rPr>
              <a:t>,” </a:t>
            </a:r>
            <a:r>
              <a:rPr lang="en-US" b="0" i="0" dirty="0" err="1">
                <a:solidFill>
                  <a:srgbClr val="000000"/>
                </a:solidFill>
                <a:effectLst/>
              </a:rPr>
              <a:t>Vallery</a:t>
            </a:r>
            <a:r>
              <a:rPr lang="en-US" b="0" i="0" dirty="0">
                <a:solidFill>
                  <a:srgbClr val="000000"/>
                </a:solidFill>
                <a:effectLst/>
              </a:rPr>
              <a:t> says. “I’m trying to be a good steward of the land for generations to come, and working with a custom applicator helps me manage my weeds and weed resistance.”</a:t>
            </a:r>
          </a:p>
          <a:p>
            <a:endParaRPr lang="en-US" dirty="0"/>
          </a:p>
        </p:txBody>
      </p:sp>
      <p:pic>
        <p:nvPicPr>
          <p:cNvPr id="13" name="Picture 12">
            <a:extLst>
              <a:ext uri="{FF2B5EF4-FFF2-40B4-BE49-F238E27FC236}">
                <a16:creationId xmlns:a16="http://schemas.microsoft.com/office/drawing/2014/main" id="{E52FCA10-9516-2559-4911-C2DBE4C2558B}"/>
              </a:ext>
            </a:extLst>
          </p:cNvPr>
          <p:cNvPicPr preferRelativeResize="0">
            <a:picLocks/>
          </p:cNvPicPr>
          <p:nvPr/>
        </p:nvPicPr>
        <p:blipFill>
          <a:blip r:embed="rId3"/>
          <a:stretch>
            <a:fillRect/>
          </a:stretch>
        </p:blipFill>
        <p:spPr>
          <a:xfrm>
            <a:off x="8691840" y="3429000"/>
            <a:ext cx="2743200" cy="2743200"/>
          </a:xfrm>
          <a:prstGeom prst="rect">
            <a:avLst/>
          </a:prstGeom>
          <a:ln>
            <a:solidFill>
              <a:schemeClr val="tx1"/>
            </a:solidFill>
          </a:ln>
        </p:spPr>
      </p:pic>
      <p:sp>
        <p:nvSpPr>
          <p:cNvPr id="14" name="TextBox 13">
            <a:extLst>
              <a:ext uri="{FF2B5EF4-FFF2-40B4-BE49-F238E27FC236}">
                <a16:creationId xmlns:a16="http://schemas.microsoft.com/office/drawing/2014/main" id="{6C49DDA3-D18F-5CD0-7FD2-79C9127BDFE7}"/>
              </a:ext>
            </a:extLst>
          </p:cNvPr>
          <p:cNvSpPr txBox="1"/>
          <p:nvPr/>
        </p:nvSpPr>
        <p:spPr>
          <a:xfrm>
            <a:off x="5047888" y="3495209"/>
            <a:ext cx="3654136" cy="523220"/>
          </a:xfrm>
          <a:prstGeom prst="rect">
            <a:avLst/>
          </a:prstGeom>
          <a:noFill/>
        </p:spPr>
        <p:txBody>
          <a:bodyPr wrap="square" rtlCol="0">
            <a:spAutoFit/>
          </a:bodyPr>
          <a:lstStyle/>
          <a:p>
            <a:r>
              <a:rPr lang="en-US" sz="2800" b="1" dirty="0">
                <a:solidFill>
                  <a:srgbClr val="00778B"/>
                </a:solidFill>
              </a:rPr>
              <a:t>Mike </a:t>
            </a:r>
            <a:r>
              <a:rPr lang="en-US" sz="2800" b="1" dirty="0" err="1">
                <a:solidFill>
                  <a:srgbClr val="00778B"/>
                </a:solidFill>
              </a:rPr>
              <a:t>Vallery</a:t>
            </a:r>
            <a:r>
              <a:rPr lang="en-US" sz="2800" b="1" dirty="0">
                <a:solidFill>
                  <a:srgbClr val="00778B"/>
                </a:solidFill>
              </a:rPr>
              <a:t>- Ohio</a:t>
            </a:r>
          </a:p>
        </p:txBody>
      </p:sp>
    </p:spTree>
    <p:extLst>
      <p:ext uri="{BB962C8B-B14F-4D97-AF65-F5344CB8AC3E}">
        <p14:creationId xmlns:p14="http://schemas.microsoft.com/office/powerpoint/2010/main" val="28411970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ABA14B2-12A8-ED20-837D-A657B09E2EB6}"/>
              </a:ext>
            </a:extLst>
          </p:cNvPr>
          <p:cNvSpPr>
            <a:spLocks noGrp="1"/>
          </p:cNvSpPr>
          <p:nvPr>
            <p:ph type="sldNum" sz="quarter" idx="10"/>
          </p:nvPr>
        </p:nvSpPr>
        <p:spPr/>
        <p:txBody>
          <a:bodyPr/>
          <a:lstStyle/>
          <a:p>
            <a:pPr defTabSz="914377"/>
            <a:fld id="{1F36BDE1-9F69-D444-9770-E7676ED456C3}" type="slidenum">
              <a:rPr lang="en-US" smtClean="0"/>
              <a:pPr defTabSz="914377"/>
              <a:t>47</a:t>
            </a:fld>
            <a:endParaRPr lang="en-US" dirty="0"/>
          </a:p>
        </p:txBody>
      </p:sp>
      <p:sp>
        <p:nvSpPr>
          <p:cNvPr id="5" name="Title 3">
            <a:extLst>
              <a:ext uri="{FF2B5EF4-FFF2-40B4-BE49-F238E27FC236}">
                <a16:creationId xmlns:a16="http://schemas.microsoft.com/office/drawing/2014/main" id="{DA036443-E8F8-5C14-ADA0-C6A85343CFE1}"/>
              </a:ext>
            </a:extLst>
          </p:cNvPr>
          <p:cNvSpPr>
            <a:spLocks noGrp="1"/>
          </p:cNvSpPr>
          <p:nvPr>
            <p:ph type="title"/>
          </p:nvPr>
        </p:nvSpPr>
        <p:spPr>
          <a:xfrm>
            <a:off x="609600" y="90798"/>
            <a:ext cx="10972800" cy="791195"/>
          </a:xfrm>
        </p:spPr>
        <p:txBody>
          <a:bodyPr/>
          <a:lstStyle/>
          <a:p>
            <a:r>
              <a:rPr lang="en-US" b="1" i="0" dirty="0">
                <a:solidFill>
                  <a:srgbClr val="000000"/>
                </a:solidFill>
                <a:effectLst/>
                <a:latin typeface="+mj-lt"/>
              </a:rPr>
              <a:t>Experiencing Enlist</a:t>
            </a:r>
            <a:endParaRPr lang="en-US" dirty="0">
              <a:latin typeface="+mj-lt"/>
            </a:endParaRPr>
          </a:p>
        </p:txBody>
      </p:sp>
      <p:sp>
        <p:nvSpPr>
          <p:cNvPr id="6" name="Content Placeholder 4">
            <a:extLst>
              <a:ext uri="{FF2B5EF4-FFF2-40B4-BE49-F238E27FC236}">
                <a16:creationId xmlns:a16="http://schemas.microsoft.com/office/drawing/2014/main" id="{4FFB9FBF-B1B5-C28D-CE94-96F868505C6E}"/>
              </a:ext>
            </a:extLst>
          </p:cNvPr>
          <p:cNvSpPr>
            <a:spLocks noGrp="1"/>
          </p:cNvSpPr>
          <p:nvPr>
            <p:ph idx="1"/>
          </p:nvPr>
        </p:nvSpPr>
        <p:spPr>
          <a:xfrm>
            <a:off x="522279" y="1657462"/>
            <a:ext cx="7852064" cy="1557783"/>
          </a:xfrm>
        </p:spPr>
        <p:txBody>
          <a:bodyPr/>
          <a:lstStyle/>
          <a:p>
            <a:pPr>
              <a:lnSpc>
                <a:spcPct val="100000"/>
              </a:lnSpc>
              <a:spcBef>
                <a:spcPts val="0"/>
              </a:spcBef>
            </a:pPr>
            <a:r>
              <a:rPr lang="en-US" sz="1600" b="0" i="0" dirty="0">
                <a:solidFill>
                  <a:srgbClr val="000000"/>
                </a:solidFill>
                <a:effectLst/>
                <a:latin typeface="+mn-lt"/>
              </a:rPr>
              <a:t>“</a:t>
            </a:r>
            <a:r>
              <a:rPr lang="en-US" sz="1800" b="0" i="0" dirty="0">
                <a:solidFill>
                  <a:srgbClr val="000000"/>
                </a:solidFill>
                <a:effectLst/>
                <a:latin typeface="+mn-lt"/>
              </a:rPr>
              <a:t>Ultimately, the weed control results and </a:t>
            </a:r>
            <a:r>
              <a:rPr lang="en-US" sz="1800" b="0" i="0" u="sng" dirty="0">
                <a:solidFill>
                  <a:srgbClr val="00778B"/>
                </a:solidFill>
                <a:effectLst/>
                <a:latin typeface="+mn-lt"/>
              </a:rPr>
              <a:t>the chemistry to help us manage our resistant weeds</a:t>
            </a:r>
            <a:r>
              <a:rPr lang="en-US" sz="1800" b="0" i="0" dirty="0">
                <a:solidFill>
                  <a:srgbClr val="000000"/>
                </a:solidFill>
                <a:effectLst/>
                <a:latin typeface="+mn-lt"/>
              </a:rPr>
              <a:t> is why we decided to test out Enlist,” Wilder says. “Then we worked closely with our entomologist and </a:t>
            </a:r>
            <a:r>
              <a:rPr lang="en-US" sz="1800" b="0" i="0" dirty="0" err="1">
                <a:solidFill>
                  <a:srgbClr val="000000"/>
                </a:solidFill>
                <a:effectLst/>
                <a:latin typeface="+mn-lt"/>
              </a:rPr>
              <a:t>PhytoGen</a:t>
            </a:r>
            <a:r>
              <a:rPr lang="en-US" sz="1800" b="0" i="0" dirty="0">
                <a:solidFill>
                  <a:srgbClr val="000000"/>
                </a:solidFill>
                <a:effectLst/>
                <a:latin typeface="+mn-lt"/>
              </a:rPr>
              <a:t> rep to figure out the specific cotton varieties with the Enlist trait that fit our acres best.”</a:t>
            </a:r>
            <a:endParaRPr lang="en-US" sz="1800" dirty="0">
              <a:latin typeface="+mn-lt"/>
            </a:endParaRPr>
          </a:p>
        </p:txBody>
      </p:sp>
      <p:pic>
        <p:nvPicPr>
          <p:cNvPr id="8" name="Picture 7">
            <a:extLst>
              <a:ext uri="{FF2B5EF4-FFF2-40B4-BE49-F238E27FC236}">
                <a16:creationId xmlns:a16="http://schemas.microsoft.com/office/drawing/2014/main" id="{4D603BF3-2F4C-3761-466E-867D7DB46F0B}"/>
              </a:ext>
            </a:extLst>
          </p:cNvPr>
          <p:cNvPicPr preferRelativeResize="0">
            <a:picLocks noChangeAspect="1"/>
          </p:cNvPicPr>
          <p:nvPr/>
        </p:nvPicPr>
        <p:blipFill>
          <a:blip r:embed="rId2"/>
          <a:stretch>
            <a:fillRect/>
          </a:stretch>
        </p:blipFill>
        <p:spPr>
          <a:xfrm>
            <a:off x="8718705" y="1101838"/>
            <a:ext cx="11649075" cy="8858250"/>
          </a:xfrm>
          <a:prstGeom prst="rect">
            <a:avLst/>
          </a:prstGeom>
          <a:ln>
            <a:solidFill>
              <a:schemeClr val="tx1"/>
            </a:solidFill>
          </a:ln>
        </p:spPr>
      </p:pic>
      <p:sp>
        <p:nvSpPr>
          <p:cNvPr id="9" name="TextBox 8">
            <a:extLst>
              <a:ext uri="{FF2B5EF4-FFF2-40B4-BE49-F238E27FC236}">
                <a16:creationId xmlns:a16="http://schemas.microsoft.com/office/drawing/2014/main" id="{C0A022E0-1071-C919-D8F0-F47E69D4CD4F}"/>
              </a:ext>
            </a:extLst>
          </p:cNvPr>
          <p:cNvSpPr txBox="1"/>
          <p:nvPr/>
        </p:nvSpPr>
        <p:spPr>
          <a:xfrm>
            <a:off x="5227357" y="1134299"/>
            <a:ext cx="4116810" cy="523220"/>
          </a:xfrm>
          <a:prstGeom prst="rect">
            <a:avLst/>
          </a:prstGeom>
          <a:noFill/>
        </p:spPr>
        <p:txBody>
          <a:bodyPr wrap="square" rtlCol="0">
            <a:spAutoFit/>
          </a:bodyPr>
          <a:lstStyle/>
          <a:p>
            <a:r>
              <a:rPr lang="en-US" sz="2800" b="1" dirty="0">
                <a:solidFill>
                  <a:srgbClr val="00778B"/>
                </a:solidFill>
              </a:rPr>
              <a:t>Jay Wilder - Texas</a:t>
            </a:r>
          </a:p>
        </p:txBody>
      </p:sp>
      <p:pic>
        <p:nvPicPr>
          <p:cNvPr id="11" name="Picture 10">
            <a:extLst>
              <a:ext uri="{FF2B5EF4-FFF2-40B4-BE49-F238E27FC236}">
                <a16:creationId xmlns:a16="http://schemas.microsoft.com/office/drawing/2014/main" id="{3F27CDD7-381A-04BD-40CC-BD06A63CB3BB}"/>
              </a:ext>
            </a:extLst>
          </p:cNvPr>
          <p:cNvPicPr preferRelativeResize="0">
            <a:picLocks/>
          </p:cNvPicPr>
          <p:nvPr/>
        </p:nvPicPr>
        <p:blipFill>
          <a:blip r:embed="rId3"/>
          <a:stretch>
            <a:fillRect/>
          </a:stretch>
        </p:blipFill>
        <p:spPr>
          <a:xfrm>
            <a:off x="730097" y="3464867"/>
            <a:ext cx="2743200" cy="2743200"/>
          </a:xfrm>
          <a:prstGeom prst="rect">
            <a:avLst/>
          </a:prstGeom>
          <a:ln>
            <a:solidFill>
              <a:schemeClr val="tx1"/>
            </a:solidFill>
          </a:ln>
        </p:spPr>
      </p:pic>
      <p:sp>
        <p:nvSpPr>
          <p:cNvPr id="12" name="Content Placeholder 4">
            <a:extLst>
              <a:ext uri="{FF2B5EF4-FFF2-40B4-BE49-F238E27FC236}">
                <a16:creationId xmlns:a16="http://schemas.microsoft.com/office/drawing/2014/main" id="{9438D4C4-DDED-6E94-A2D5-67DF57AAB142}"/>
              </a:ext>
            </a:extLst>
          </p:cNvPr>
          <p:cNvSpPr txBox="1">
            <a:spLocks/>
          </p:cNvSpPr>
          <p:nvPr/>
        </p:nvSpPr>
        <p:spPr bwMode="auto">
          <a:xfrm>
            <a:off x="3746047" y="4344281"/>
            <a:ext cx="7852064" cy="155778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40000"/>
              </a:spcBef>
              <a:spcAft>
                <a:spcPct val="0"/>
              </a:spcAft>
              <a:buClr>
                <a:schemeClr val="tx1"/>
              </a:buClr>
              <a:buFont typeface="Arial" panose="020B0604020202020204" pitchFamily="34" charset="0"/>
              <a:buNone/>
              <a:defRPr sz="2000">
                <a:solidFill>
                  <a:schemeClr val="tx1"/>
                </a:solidFill>
                <a:latin typeface="Arial"/>
                <a:ea typeface="+mn-ea"/>
                <a:cs typeface="Arial"/>
              </a:defRPr>
            </a:lvl1pPr>
            <a:lvl2pPr marL="457200" indent="-182880" algn="l" rtl="0" eaLnBrk="1" fontAlgn="base" hangingPunct="1">
              <a:lnSpc>
                <a:spcPts val="2600"/>
              </a:lnSpc>
              <a:spcBef>
                <a:spcPts val="600"/>
              </a:spcBef>
              <a:spcAft>
                <a:spcPts val="0"/>
              </a:spcAft>
              <a:buFont typeface="Wingdings" panose="05000000000000000000" pitchFamily="2" charset="2"/>
              <a:buChar char="§"/>
              <a:defRPr sz="1800">
                <a:solidFill>
                  <a:schemeClr val="tx1"/>
                </a:solidFill>
                <a:latin typeface="Arial"/>
                <a:ea typeface="+mn-ea"/>
                <a:cs typeface="Arial"/>
              </a:defRPr>
            </a:lvl2pPr>
            <a:lvl3pPr marL="731520" indent="-182880" algn="l" rtl="0" eaLnBrk="1" fontAlgn="base" hangingPunct="1">
              <a:lnSpc>
                <a:spcPts val="2600"/>
              </a:lnSpc>
              <a:spcBef>
                <a:spcPts val="600"/>
              </a:spcBef>
              <a:spcAft>
                <a:spcPct val="0"/>
              </a:spcAft>
              <a:buFont typeface="Arial" panose="020B0604020202020204" pitchFamily="34" charset="0"/>
              <a:buChar char="−"/>
              <a:tabLst/>
              <a:defRPr sz="1600">
                <a:solidFill>
                  <a:schemeClr val="tx1"/>
                </a:solidFill>
                <a:latin typeface="Arial"/>
                <a:ea typeface="+mn-ea"/>
                <a:cs typeface="Arial"/>
              </a:defRPr>
            </a:lvl3pPr>
            <a:lvl4pPr marL="1005840" indent="-182880" algn="l" rtl="0" eaLnBrk="1" fontAlgn="base" hangingPunct="1">
              <a:lnSpc>
                <a:spcPts val="2600"/>
              </a:lnSpc>
              <a:spcBef>
                <a:spcPct val="0"/>
              </a:spcBef>
              <a:spcAft>
                <a:spcPct val="0"/>
              </a:spcAft>
              <a:buFont typeface="Arial" panose="020B0604020202020204" pitchFamily="34" charset="0"/>
              <a:buChar char="•"/>
              <a:defRPr sz="1400">
                <a:solidFill>
                  <a:schemeClr val="tx1"/>
                </a:solidFill>
                <a:latin typeface="Arial"/>
                <a:ea typeface="+mn-ea"/>
                <a:cs typeface="Arial"/>
              </a:defRPr>
            </a:lvl4pPr>
            <a:lvl5pPr marL="1280160" indent="-182880" algn="l" rtl="0" eaLnBrk="1" fontAlgn="base" hangingPunct="1">
              <a:lnSpc>
                <a:spcPts val="2600"/>
              </a:lnSpc>
              <a:spcBef>
                <a:spcPct val="0"/>
              </a:spcBef>
              <a:spcAft>
                <a:spcPct val="0"/>
              </a:spcAft>
              <a:buFont typeface="Arial" pitchFamily="34" charset="0"/>
              <a:buChar char="•"/>
              <a:defRPr sz="1200">
                <a:solidFill>
                  <a:schemeClr val="tx1"/>
                </a:solidFill>
                <a:latin typeface="Arial"/>
                <a:ea typeface="+mn-ea"/>
                <a:cs typeface="Arial"/>
              </a:defRPr>
            </a:lvl5pPr>
            <a:lvl6pPr marL="1603375" indent="-174625" algn="l" rtl="0" eaLnBrk="1" fontAlgn="base" hangingPunct="1">
              <a:spcBef>
                <a:spcPct val="0"/>
              </a:spcBef>
              <a:spcAft>
                <a:spcPct val="0"/>
              </a:spcAft>
              <a:buChar char="–"/>
              <a:defRPr sz="1400">
                <a:solidFill>
                  <a:schemeClr val="tx1"/>
                </a:solidFill>
                <a:latin typeface="+mn-lt"/>
                <a:ea typeface="+mn-ea"/>
              </a:defRPr>
            </a:lvl6pPr>
            <a:lvl7pPr marL="2060575" indent="-174625" algn="l" rtl="0" eaLnBrk="1" fontAlgn="base" hangingPunct="1">
              <a:spcBef>
                <a:spcPct val="0"/>
              </a:spcBef>
              <a:spcAft>
                <a:spcPct val="0"/>
              </a:spcAft>
              <a:buChar char="–"/>
              <a:defRPr sz="1400">
                <a:solidFill>
                  <a:schemeClr val="tx1"/>
                </a:solidFill>
                <a:latin typeface="+mn-lt"/>
                <a:ea typeface="+mn-ea"/>
              </a:defRPr>
            </a:lvl7pPr>
            <a:lvl8pPr marL="2517775" indent="-174625" algn="l" rtl="0" eaLnBrk="1" fontAlgn="base" hangingPunct="1">
              <a:spcBef>
                <a:spcPct val="0"/>
              </a:spcBef>
              <a:spcAft>
                <a:spcPct val="0"/>
              </a:spcAft>
              <a:buChar char="–"/>
              <a:defRPr sz="1400">
                <a:solidFill>
                  <a:schemeClr val="tx1"/>
                </a:solidFill>
                <a:latin typeface="+mn-lt"/>
                <a:ea typeface="+mn-ea"/>
              </a:defRPr>
            </a:lvl8pPr>
            <a:lvl9pPr marL="2974975" indent="-174625" algn="l" rtl="0" eaLnBrk="1" fontAlgn="base" hangingPunct="1">
              <a:spcBef>
                <a:spcPct val="0"/>
              </a:spcBef>
              <a:spcAft>
                <a:spcPct val="0"/>
              </a:spcAft>
              <a:buChar char="–"/>
              <a:defRPr sz="1400">
                <a:solidFill>
                  <a:schemeClr val="tx1"/>
                </a:solidFill>
                <a:latin typeface="+mn-lt"/>
                <a:ea typeface="+mn-ea"/>
              </a:defRPr>
            </a:lvl9pPr>
          </a:lstStyle>
          <a:p>
            <a:pPr>
              <a:lnSpc>
                <a:spcPct val="100000"/>
              </a:lnSpc>
              <a:spcBef>
                <a:spcPts val="0"/>
              </a:spcBef>
            </a:pPr>
            <a:r>
              <a:rPr lang="en-US" sz="1600" b="0" i="0" dirty="0">
                <a:solidFill>
                  <a:srgbClr val="000000"/>
                </a:solidFill>
                <a:effectLst/>
                <a:latin typeface="HelveticaNowTextRegular"/>
              </a:rPr>
              <a:t>“</a:t>
            </a:r>
            <a:r>
              <a:rPr lang="en-US" sz="1800" b="0" i="0" u="sng" dirty="0">
                <a:solidFill>
                  <a:srgbClr val="00778B"/>
                </a:solidFill>
                <a:effectLst/>
                <a:latin typeface="+mn-lt"/>
              </a:rPr>
              <a:t>It’s simpler to use than the other system</a:t>
            </a:r>
            <a:r>
              <a:rPr lang="en-US" sz="1800" b="0" i="0" dirty="0">
                <a:solidFill>
                  <a:srgbClr val="000000"/>
                </a:solidFill>
                <a:effectLst/>
                <a:latin typeface="+mn-lt"/>
              </a:rPr>
              <a:t>. With the dicamba system, there are minimal days you can spray and that poses a challenge. In my opinion, the risk wasn’t worth the reward,” </a:t>
            </a:r>
            <a:r>
              <a:rPr lang="en-US" sz="1800" b="0" i="0" dirty="0" err="1">
                <a:solidFill>
                  <a:srgbClr val="000000"/>
                </a:solidFill>
                <a:effectLst/>
                <a:latin typeface="+mn-lt"/>
              </a:rPr>
              <a:t>Vaksdal</a:t>
            </a:r>
            <a:r>
              <a:rPr lang="en-US" sz="1800" b="0" i="0" dirty="0">
                <a:solidFill>
                  <a:srgbClr val="000000"/>
                </a:solidFill>
                <a:effectLst/>
                <a:latin typeface="+mn-lt"/>
              </a:rPr>
              <a:t> says. “As farmers, we’re under the microscope. Using chemistry that volatilizes and moves off target is not being a good steward of the land. That was a big part of why we chose to switch to the Enlist system.”</a:t>
            </a:r>
            <a:endParaRPr lang="en-US" sz="1800" kern="0" dirty="0">
              <a:latin typeface="+mn-lt"/>
            </a:endParaRPr>
          </a:p>
        </p:txBody>
      </p:sp>
      <p:sp>
        <p:nvSpPr>
          <p:cNvPr id="13" name="TextBox 12">
            <a:extLst>
              <a:ext uri="{FF2B5EF4-FFF2-40B4-BE49-F238E27FC236}">
                <a16:creationId xmlns:a16="http://schemas.microsoft.com/office/drawing/2014/main" id="{CF2FA055-A061-1475-EE63-013CDE30D342}"/>
              </a:ext>
            </a:extLst>
          </p:cNvPr>
          <p:cNvSpPr txBox="1"/>
          <p:nvPr/>
        </p:nvSpPr>
        <p:spPr>
          <a:xfrm>
            <a:off x="3746047" y="3711667"/>
            <a:ext cx="4501122" cy="523220"/>
          </a:xfrm>
          <a:prstGeom prst="rect">
            <a:avLst/>
          </a:prstGeom>
          <a:noFill/>
        </p:spPr>
        <p:txBody>
          <a:bodyPr wrap="square" rtlCol="0">
            <a:spAutoFit/>
          </a:bodyPr>
          <a:lstStyle/>
          <a:p>
            <a:pPr algn="l"/>
            <a:r>
              <a:rPr lang="en-US" sz="2800" b="1" i="0" dirty="0">
                <a:solidFill>
                  <a:srgbClr val="00778B"/>
                </a:solidFill>
                <a:effectLst/>
                <a:latin typeface="GilroyExtraBold"/>
              </a:rPr>
              <a:t>Ryan </a:t>
            </a:r>
            <a:r>
              <a:rPr lang="en-US" sz="2800" b="1" i="0" dirty="0" err="1">
                <a:solidFill>
                  <a:srgbClr val="00778B"/>
                </a:solidFill>
                <a:effectLst/>
                <a:latin typeface="GilroyExtraBold"/>
              </a:rPr>
              <a:t>Vaksdal</a:t>
            </a:r>
            <a:r>
              <a:rPr lang="en-US" sz="2800" b="1" i="0" dirty="0">
                <a:solidFill>
                  <a:srgbClr val="00778B"/>
                </a:solidFill>
                <a:effectLst/>
                <a:latin typeface="GilroyExtraBold"/>
              </a:rPr>
              <a:t> – South Dakota</a:t>
            </a:r>
          </a:p>
        </p:txBody>
      </p:sp>
    </p:spTree>
    <p:extLst>
      <p:ext uri="{BB962C8B-B14F-4D97-AF65-F5344CB8AC3E}">
        <p14:creationId xmlns:p14="http://schemas.microsoft.com/office/powerpoint/2010/main" val="33788439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FF7541-6701-DEC0-6D25-6BAA10488C5E}"/>
              </a:ext>
            </a:extLst>
          </p:cNvPr>
          <p:cNvSpPr>
            <a:spLocks noGrp="1"/>
          </p:cNvSpPr>
          <p:nvPr>
            <p:ph type="sldNum" sz="quarter" idx="10"/>
          </p:nvPr>
        </p:nvSpPr>
        <p:spPr/>
        <p:txBody>
          <a:bodyPr/>
          <a:lstStyle/>
          <a:p>
            <a:pPr defTabSz="914377"/>
            <a:fld id="{1F36BDE1-9F69-D444-9770-E7676ED456C3}" type="slidenum">
              <a:rPr lang="en-US" smtClean="0"/>
              <a:pPr defTabSz="914377"/>
              <a:t>48</a:t>
            </a:fld>
            <a:endParaRPr lang="en-US" dirty="0"/>
          </a:p>
        </p:txBody>
      </p:sp>
      <p:sp>
        <p:nvSpPr>
          <p:cNvPr id="5" name="Title 3">
            <a:extLst>
              <a:ext uri="{FF2B5EF4-FFF2-40B4-BE49-F238E27FC236}">
                <a16:creationId xmlns:a16="http://schemas.microsoft.com/office/drawing/2014/main" id="{A66889A5-8265-FC83-CD10-222D213AB135}"/>
              </a:ext>
            </a:extLst>
          </p:cNvPr>
          <p:cNvSpPr>
            <a:spLocks noGrp="1"/>
          </p:cNvSpPr>
          <p:nvPr>
            <p:ph type="title"/>
          </p:nvPr>
        </p:nvSpPr>
        <p:spPr>
          <a:xfrm>
            <a:off x="609600" y="90798"/>
            <a:ext cx="10972800" cy="791195"/>
          </a:xfrm>
        </p:spPr>
        <p:txBody>
          <a:bodyPr/>
          <a:lstStyle/>
          <a:p>
            <a:r>
              <a:rPr lang="en-US" b="1" i="0" dirty="0">
                <a:solidFill>
                  <a:srgbClr val="000000"/>
                </a:solidFill>
                <a:effectLst/>
                <a:latin typeface="+mj-lt"/>
              </a:rPr>
              <a:t>Experiencing Enlist</a:t>
            </a:r>
            <a:endParaRPr lang="en-US" dirty="0">
              <a:latin typeface="+mj-lt"/>
            </a:endParaRPr>
          </a:p>
        </p:txBody>
      </p:sp>
      <p:sp>
        <p:nvSpPr>
          <p:cNvPr id="6" name="Content Placeholder 4">
            <a:extLst>
              <a:ext uri="{FF2B5EF4-FFF2-40B4-BE49-F238E27FC236}">
                <a16:creationId xmlns:a16="http://schemas.microsoft.com/office/drawing/2014/main" id="{DCDBB6FC-42DC-D005-4FFA-D35D726BBF60}"/>
              </a:ext>
            </a:extLst>
          </p:cNvPr>
          <p:cNvSpPr>
            <a:spLocks noGrp="1"/>
          </p:cNvSpPr>
          <p:nvPr>
            <p:ph idx="1"/>
          </p:nvPr>
        </p:nvSpPr>
        <p:spPr>
          <a:xfrm>
            <a:off x="3631908" y="1665549"/>
            <a:ext cx="7852064" cy="1557783"/>
          </a:xfrm>
        </p:spPr>
        <p:txBody>
          <a:bodyPr/>
          <a:lstStyle/>
          <a:p>
            <a:pPr>
              <a:lnSpc>
                <a:spcPct val="100000"/>
              </a:lnSpc>
              <a:spcBef>
                <a:spcPts val="0"/>
              </a:spcBef>
            </a:pPr>
            <a:r>
              <a:rPr lang="en-US" sz="1800" b="0" i="0" dirty="0">
                <a:solidFill>
                  <a:srgbClr val="000000"/>
                </a:solidFill>
                <a:effectLst/>
                <a:latin typeface="+mn-lt"/>
              </a:rPr>
              <a:t>“</a:t>
            </a:r>
            <a:r>
              <a:rPr lang="en-US" sz="1800" b="0" i="0" u="sng" dirty="0">
                <a:solidFill>
                  <a:srgbClr val="00778B"/>
                </a:solidFill>
                <a:effectLst/>
                <a:latin typeface="+mn-lt"/>
              </a:rPr>
              <a:t>We can mix multiple modes of action </a:t>
            </a:r>
            <a:r>
              <a:rPr lang="en-US" sz="1800" b="0" i="0" dirty="0">
                <a:solidFill>
                  <a:srgbClr val="000000"/>
                </a:solidFill>
                <a:effectLst/>
                <a:latin typeface="+mn-lt"/>
              </a:rPr>
              <a:t>to go after these tough weeds that we struggled to get. Palmer is the big one that we struggle the most with. And then </a:t>
            </a:r>
            <a:r>
              <a:rPr lang="en-US" sz="1800" b="0" i="0" dirty="0" err="1">
                <a:solidFill>
                  <a:srgbClr val="000000"/>
                </a:solidFill>
                <a:effectLst/>
                <a:latin typeface="+mn-lt"/>
              </a:rPr>
              <a:t>waterhemp</a:t>
            </a:r>
            <a:r>
              <a:rPr lang="en-US" sz="1800" b="0" i="0" dirty="0">
                <a:solidFill>
                  <a:srgbClr val="000000"/>
                </a:solidFill>
                <a:effectLst/>
                <a:latin typeface="+mn-lt"/>
              </a:rPr>
              <a:t> and that family of weeds is getting tougher to control,” Corey says. “We strive to get the weeds when they’re little. We’ve built a program that’s all based on that — go early, go small.”</a:t>
            </a:r>
            <a:endParaRPr lang="en-US" sz="1800" dirty="0">
              <a:latin typeface="+mn-lt"/>
            </a:endParaRPr>
          </a:p>
        </p:txBody>
      </p:sp>
      <p:sp>
        <p:nvSpPr>
          <p:cNvPr id="7" name="TextBox 6">
            <a:extLst>
              <a:ext uri="{FF2B5EF4-FFF2-40B4-BE49-F238E27FC236}">
                <a16:creationId xmlns:a16="http://schemas.microsoft.com/office/drawing/2014/main" id="{CBE3A1E3-FF8E-39F5-7112-44EA0BAC6115}"/>
              </a:ext>
            </a:extLst>
          </p:cNvPr>
          <p:cNvSpPr txBox="1"/>
          <p:nvPr/>
        </p:nvSpPr>
        <p:spPr>
          <a:xfrm>
            <a:off x="3527999" y="1131512"/>
            <a:ext cx="6276108" cy="523220"/>
          </a:xfrm>
          <a:prstGeom prst="rect">
            <a:avLst/>
          </a:prstGeom>
          <a:noFill/>
        </p:spPr>
        <p:txBody>
          <a:bodyPr wrap="square" rtlCol="0">
            <a:spAutoFit/>
          </a:bodyPr>
          <a:lstStyle/>
          <a:p>
            <a:r>
              <a:rPr lang="en-US" sz="2800" b="1" i="0" dirty="0">
                <a:solidFill>
                  <a:srgbClr val="00778B"/>
                </a:solidFill>
                <a:effectLst/>
                <a:latin typeface="+mj-lt"/>
              </a:rPr>
              <a:t>Jeremy </a:t>
            </a:r>
            <a:r>
              <a:rPr lang="en-US" sz="2800" b="1" i="0" dirty="0" err="1">
                <a:solidFill>
                  <a:srgbClr val="00778B"/>
                </a:solidFill>
                <a:effectLst/>
                <a:latin typeface="+mj-lt"/>
              </a:rPr>
              <a:t>Heitmann</a:t>
            </a:r>
            <a:r>
              <a:rPr lang="en-US" sz="2800" b="1" i="0" dirty="0">
                <a:solidFill>
                  <a:srgbClr val="00778B"/>
                </a:solidFill>
                <a:effectLst/>
                <a:latin typeface="+mj-lt"/>
              </a:rPr>
              <a:t> </a:t>
            </a:r>
            <a:r>
              <a:rPr lang="en-US" sz="2800" b="1" dirty="0">
                <a:solidFill>
                  <a:srgbClr val="00778B"/>
                </a:solidFill>
                <a:latin typeface="+mj-lt"/>
              </a:rPr>
              <a:t>- Nebraska</a:t>
            </a:r>
          </a:p>
        </p:txBody>
      </p:sp>
      <p:pic>
        <p:nvPicPr>
          <p:cNvPr id="11" name="Picture 10">
            <a:extLst>
              <a:ext uri="{FF2B5EF4-FFF2-40B4-BE49-F238E27FC236}">
                <a16:creationId xmlns:a16="http://schemas.microsoft.com/office/drawing/2014/main" id="{BEAB7A04-173F-062E-328E-CF2C7B444518}"/>
              </a:ext>
            </a:extLst>
          </p:cNvPr>
          <p:cNvPicPr>
            <a:picLocks/>
          </p:cNvPicPr>
          <p:nvPr/>
        </p:nvPicPr>
        <p:blipFill>
          <a:blip r:embed="rId2"/>
          <a:stretch>
            <a:fillRect/>
          </a:stretch>
        </p:blipFill>
        <p:spPr>
          <a:xfrm>
            <a:off x="609600" y="1131512"/>
            <a:ext cx="2743200" cy="2743200"/>
          </a:xfrm>
          <a:prstGeom prst="rect">
            <a:avLst/>
          </a:prstGeom>
          <a:ln>
            <a:solidFill>
              <a:schemeClr val="tx1"/>
            </a:solidFill>
          </a:ln>
        </p:spPr>
      </p:pic>
      <p:sp>
        <p:nvSpPr>
          <p:cNvPr id="12" name="TextBox 11">
            <a:extLst>
              <a:ext uri="{FF2B5EF4-FFF2-40B4-BE49-F238E27FC236}">
                <a16:creationId xmlns:a16="http://schemas.microsoft.com/office/drawing/2014/main" id="{6F2FBBE5-A3C3-F01B-096B-FE6718EDB8EB}"/>
              </a:ext>
            </a:extLst>
          </p:cNvPr>
          <p:cNvSpPr txBox="1"/>
          <p:nvPr/>
        </p:nvSpPr>
        <p:spPr>
          <a:xfrm>
            <a:off x="404037" y="4569138"/>
            <a:ext cx="7976110" cy="1477328"/>
          </a:xfrm>
          <a:prstGeom prst="rect">
            <a:avLst/>
          </a:prstGeom>
          <a:noFill/>
          <a:ln>
            <a:noFill/>
          </a:ln>
        </p:spPr>
        <p:txBody>
          <a:bodyPr wrap="square" rtlCol="0">
            <a:spAutoFit/>
          </a:bodyPr>
          <a:lstStyle/>
          <a:p>
            <a:pPr algn="r"/>
            <a:r>
              <a:rPr lang="en-US" b="0" i="0" dirty="0">
                <a:solidFill>
                  <a:srgbClr val="000000"/>
                </a:solidFill>
                <a:effectLst/>
              </a:rPr>
              <a:t>“If it’s not controlled properly, you can end up having a disaster pretty quickly,” </a:t>
            </a:r>
            <a:r>
              <a:rPr lang="en-US" b="0" i="0" dirty="0" err="1">
                <a:solidFill>
                  <a:srgbClr val="000000"/>
                </a:solidFill>
                <a:effectLst/>
              </a:rPr>
              <a:t>Schweigert</a:t>
            </a:r>
            <a:r>
              <a:rPr lang="en-US" b="0" i="0" dirty="0">
                <a:solidFill>
                  <a:srgbClr val="000000"/>
                </a:solidFill>
                <a:effectLst/>
              </a:rPr>
              <a:t> says. “</a:t>
            </a:r>
            <a:r>
              <a:rPr lang="en-US" b="0" i="0" u="sng" dirty="0">
                <a:solidFill>
                  <a:srgbClr val="00778B"/>
                </a:solidFill>
                <a:effectLst/>
              </a:rPr>
              <a:t>We run a two-pass approach </a:t>
            </a:r>
            <a:r>
              <a:rPr lang="en-US" b="0" i="0" dirty="0">
                <a:solidFill>
                  <a:srgbClr val="000000"/>
                </a:solidFill>
                <a:effectLst/>
              </a:rPr>
              <a:t>with a pre and a post to tackle </a:t>
            </a:r>
            <a:r>
              <a:rPr lang="en-US" b="0" i="0" dirty="0" err="1">
                <a:solidFill>
                  <a:srgbClr val="000000"/>
                </a:solidFill>
                <a:effectLst/>
              </a:rPr>
              <a:t>waterhemp</a:t>
            </a:r>
            <a:r>
              <a:rPr lang="en-US" b="0" i="0" dirty="0">
                <a:solidFill>
                  <a:srgbClr val="000000"/>
                </a:solidFill>
                <a:effectLst/>
              </a:rPr>
              <a:t>. Enlist herbicides give more of a knockdown punch than other products. If you come back in a couple hours, you can already see the weeds wilting. It’s a good feeling to get that instant feedback.”</a:t>
            </a:r>
            <a:endParaRPr lang="en-US" dirty="0"/>
          </a:p>
        </p:txBody>
      </p:sp>
      <p:pic>
        <p:nvPicPr>
          <p:cNvPr id="21" name="Picture 20">
            <a:extLst>
              <a:ext uri="{FF2B5EF4-FFF2-40B4-BE49-F238E27FC236}">
                <a16:creationId xmlns:a16="http://schemas.microsoft.com/office/drawing/2014/main" id="{AAD3E44F-3323-3925-C2DD-5FA5EDEEE41D}"/>
              </a:ext>
            </a:extLst>
          </p:cNvPr>
          <p:cNvPicPr>
            <a:picLocks/>
          </p:cNvPicPr>
          <p:nvPr/>
        </p:nvPicPr>
        <p:blipFill>
          <a:blip r:embed="rId3"/>
          <a:stretch>
            <a:fillRect/>
          </a:stretch>
        </p:blipFill>
        <p:spPr>
          <a:xfrm>
            <a:off x="8839200" y="3398651"/>
            <a:ext cx="2743200" cy="2743200"/>
          </a:xfrm>
          <a:prstGeom prst="rect">
            <a:avLst/>
          </a:prstGeom>
          <a:ln>
            <a:solidFill>
              <a:schemeClr val="tx1"/>
            </a:solidFill>
          </a:ln>
        </p:spPr>
      </p:pic>
      <p:sp>
        <p:nvSpPr>
          <p:cNvPr id="22" name="TextBox 21">
            <a:extLst>
              <a:ext uri="{FF2B5EF4-FFF2-40B4-BE49-F238E27FC236}">
                <a16:creationId xmlns:a16="http://schemas.microsoft.com/office/drawing/2014/main" id="{365B780F-80CC-60A9-1842-7AC41334AADE}"/>
              </a:ext>
            </a:extLst>
          </p:cNvPr>
          <p:cNvSpPr txBox="1"/>
          <p:nvPr/>
        </p:nvSpPr>
        <p:spPr>
          <a:xfrm>
            <a:off x="3402382" y="4045918"/>
            <a:ext cx="4977765" cy="523220"/>
          </a:xfrm>
          <a:prstGeom prst="rect">
            <a:avLst/>
          </a:prstGeom>
          <a:noFill/>
        </p:spPr>
        <p:txBody>
          <a:bodyPr wrap="square" rtlCol="0">
            <a:spAutoFit/>
          </a:bodyPr>
          <a:lstStyle/>
          <a:p>
            <a:pPr algn="l"/>
            <a:r>
              <a:rPr lang="en-US" sz="2800" b="1" i="0" dirty="0">
                <a:solidFill>
                  <a:srgbClr val="00778B"/>
                </a:solidFill>
                <a:effectLst/>
                <a:latin typeface="+mj-lt"/>
              </a:rPr>
              <a:t>Joe </a:t>
            </a:r>
            <a:r>
              <a:rPr lang="en-US" sz="2800" b="1" i="0" dirty="0" err="1">
                <a:solidFill>
                  <a:srgbClr val="00778B"/>
                </a:solidFill>
                <a:effectLst/>
                <a:latin typeface="+mj-lt"/>
              </a:rPr>
              <a:t>Schweigert</a:t>
            </a:r>
            <a:r>
              <a:rPr lang="en-US" sz="2800" b="1" i="0" dirty="0">
                <a:solidFill>
                  <a:srgbClr val="00778B"/>
                </a:solidFill>
                <a:effectLst/>
                <a:latin typeface="+mj-lt"/>
              </a:rPr>
              <a:t> – Wisconsin</a:t>
            </a:r>
          </a:p>
        </p:txBody>
      </p:sp>
    </p:spTree>
    <p:extLst>
      <p:ext uri="{BB962C8B-B14F-4D97-AF65-F5344CB8AC3E}">
        <p14:creationId xmlns:p14="http://schemas.microsoft.com/office/powerpoint/2010/main" val="2372726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E34C9-9864-9762-AE91-8EF4EB75BE46}"/>
              </a:ext>
            </a:extLst>
          </p:cNvPr>
          <p:cNvSpPr>
            <a:spLocks noGrp="1"/>
          </p:cNvSpPr>
          <p:nvPr>
            <p:ph type="title"/>
          </p:nvPr>
        </p:nvSpPr>
        <p:spPr/>
        <p:txBody>
          <a:bodyPr/>
          <a:lstStyle/>
          <a:p>
            <a:r>
              <a:rPr lang="en-US" sz="2400" b="1" dirty="0">
                <a:solidFill>
                  <a:schemeClr val="tx1"/>
                </a:solidFill>
              </a:rPr>
              <a:t>Enlist</a:t>
            </a:r>
            <a:r>
              <a:rPr lang="en-US" sz="2400" b="1" baseline="30000" dirty="0">
                <a:solidFill>
                  <a:schemeClr val="tx1"/>
                </a:solidFill>
              </a:rPr>
              <a:t>®</a:t>
            </a:r>
            <a:r>
              <a:rPr lang="en-US" sz="2400" b="1" dirty="0">
                <a:solidFill>
                  <a:schemeClr val="tx1"/>
                </a:solidFill>
              </a:rPr>
              <a:t> Weed Control System is Continuing To Win!!</a:t>
            </a:r>
            <a:endParaRPr lang="en-US" dirty="0"/>
          </a:p>
        </p:txBody>
      </p:sp>
      <p:sp>
        <p:nvSpPr>
          <p:cNvPr id="3" name="Slide Number Placeholder 2">
            <a:extLst>
              <a:ext uri="{FF2B5EF4-FFF2-40B4-BE49-F238E27FC236}">
                <a16:creationId xmlns:a16="http://schemas.microsoft.com/office/drawing/2014/main" id="{85F51B05-C0C4-6987-C898-47E6378A1C02}"/>
              </a:ext>
            </a:extLst>
          </p:cNvPr>
          <p:cNvSpPr>
            <a:spLocks noGrp="1"/>
          </p:cNvSpPr>
          <p:nvPr>
            <p:ph type="sldNum" sz="quarter" idx="10"/>
          </p:nvPr>
        </p:nvSpPr>
        <p:spPr/>
        <p:txBody>
          <a:bodyPr/>
          <a:lstStyle/>
          <a:p>
            <a:pPr defTabSz="914377"/>
            <a:fld id="{1F36BDE1-9F69-D444-9770-E7676ED456C3}" type="slidenum">
              <a:rPr lang="en-US" smtClean="0"/>
              <a:pPr defTabSz="914377"/>
              <a:t>49</a:t>
            </a:fld>
            <a:endParaRPr lang="en-US" dirty="0"/>
          </a:p>
        </p:txBody>
      </p:sp>
      <p:sp>
        <p:nvSpPr>
          <p:cNvPr id="5" name="TextBox 4">
            <a:extLst>
              <a:ext uri="{FF2B5EF4-FFF2-40B4-BE49-F238E27FC236}">
                <a16:creationId xmlns:a16="http://schemas.microsoft.com/office/drawing/2014/main" id="{B474C86B-03CE-5AD4-6565-85A43F0020CC}"/>
              </a:ext>
            </a:extLst>
          </p:cNvPr>
          <p:cNvSpPr txBox="1"/>
          <p:nvPr/>
        </p:nvSpPr>
        <p:spPr>
          <a:xfrm>
            <a:off x="437404" y="1902082"/>
            <a:ext cx="3827720" cy="1754326"/>
          </a:xfrm>
          <a:prstGeom prst="rect">
            <a:avLst/>
          </a:prstGeom>
          <a:noFill/>
          <a:ln w="28575">
            <a:solidFill>
              <a:schemeClr val="accent2"/>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a:rPr>
              <a:t>Proven track record of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Enlist</a:t>
            </a:r>
            <a:r>
              <a:rPr kumimoji="0" lang="en-US" sz="1800" b="0" i="0" u="none" strike="noStrike" kern="1200" cap="none" spc="0" normalizeH="0" baseline="30000" noProof="0" dirty="0">
                <a:ln>
                  <a:noFill/>
                </a:ln>
                <a:solidFill>
                  <a:srgbClr val="000000"/>
                </a:solidFill>
                <a:effectLst/>
                <a:uLnTx/>
                <a:uFillTx/>
                <a:latin typeface="Arial"/>
                <a:ea typeface="ＭＳ Ｐゴシック"/>
              </a:rPr>
              <a:t>®</a:t>
            </a:r>
            <a:r>
              <a:rPr kumimoji="0" lang="en-US" sz="1800" b="0" i="0" u="none" strike="noStrike" kern="1200" cap="none" spc="0" normalizeH="0" baseline="0" noProof="0" dirty="0">
                <a:ln>
                  <a:noFill/>
                </a:ln>
                <a:solidFill>
                  <a:srgbClr val="000000"/>
                </a:solidFill>
                <a:effectLst/>
                <a:uLnTx/>
                <a:uFillTx/>
                <a:latin typeface="Arial"/>
                <a:ea typeface="ＭＳ Ｐゴシック"/>
              </a:rPr>
              <a:t> herbicides have been sprayed on more than 90 MM acres since 2017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Five consecutive years of growth for Enlist herbicides </a:t>
            </a:r>
          </a:p>
        </p:txBody>
      </p:sp>
      <p:sp>
        <p:nvSpPr>
          <p:cNvPr id="6" name="TextBox 5">
            <a:extLst>
              <a:ext uri="{FF2B5EF4-FFF2-40B4-BE49-F238E27FC236}">
                <a16:creationId xmlns:a16="http://schemas.microsoft.com/office/drawing/2014/main" id="{3042AFB1-390F-27A9-C733-71F5971D944F}"/>
              </a:ext>
            </a:extLst>
          </p:cNvPr>
          <p:cNvSpPr txBox="1"/>
          <p:nvPr/>
        </p:nvSpPr>
        <p:spPr>
          <a:xfrm>
            <a:off x="4576569" y="1902082"/>
            <a:ext cx="3582735" cy="1754326"/>
          </a:xfrm>
          <a:prstGeom prst="rect">
            <a:avLst/>
          </a:prstGeom>
          <a:noFill/>
          <a:ln w="28575">
            <a:solidFill>
              <a:schemeClr val="accent2"/>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a:rPr>
              <a:t>U.S. based Enlist One</a:t>
            </a:r>
            <a:r>
              <a:rPr kumimoji="0" lang="en-US" sz="1800" b="0" i="0" u="none" strike="noStrike" kern="1200" cap="none" spc="0" normalizeH="0" baseline="30000" noProof="0" dirty="0">
                <a:ln>
                  <a:noFill/>
                </a:ln>
                <a:solidFill>
                  <a:srgbClr val="000000"/>
                </a:solidFill>
                <a:effectLst/>
                <a:uLnTx/>
                <a:uFillTx/>
                <a:latin typeface="Arial"/>
                <a:ea typeface="ＭＳ Ｐゴシック"/>
              </a:rPr>
              <a:t>®</a:t>
            </a:r>
            <a:r>
              <a:rPr kumimoji="0" lang="en-US" sz="1800" b="1" i="0" u="none" strike="noStrike" kern="1200" cap="none" spc="0" normalizeH="0" baseline="0" noProof="0" dirty="0">
                <a:ln>
                  <a:noFill/>
                </a:ln>
                <a:solidFill>
                  <a:srgbClr val="000000"/>
                </a:solidFill>
                <a:effectLst/>
                <a:uLnTx/>
                <a:uFillTx/>
                <a:latin typeface="Arial"/>
                <a:ea typeface="ＭＳ Ｐゴシック"/>
              </a:rPr>
              <a:t> herbicide supply chain &amp; manufacturing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Confidence in robust supply for Enlist One 2023 growing season  </a:t>
            </a:r>
          </a:p>
        </p:txBody>
      </p:sp>
      <p:sp>
        <p:nvSpPr>
          <p:cNvPr id="7" name="TextBox 6">
            <a:extLst>
              <a:ext uri="{FF2B5EF4-FFF2-40B4-BE49-F238E27FC236}">
                <a16:creationId xmlns:a16="http://schemas.microsoft.com/office/drawing/2014/main" id="{3DEDF23C-0450-20A2-BDEF-5838FF4B6356}"/>
              </a:ext>
            </a:extLst>
          </p:cNvPr>
          <p:cNvSpPr txBox="1"/>
          <p:nvPr/>
        </p:nvSpPr>
        <p:spPr>
          <a:xfrm>
            <a:off x="8496884" y="1902082"/>
            <a:ext cx="3237616" cy="1477328"/>
          </a:xfrm>
          <a:prstGeom prst="rect">
            <a:avLst/>
          </a:prstGeom>
          <a:noFill/>
          <a:ln w="28575">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ＭＳ Ｐゴシック"/>
              </a:rPr>
              <a:t>Advantages over dicamba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ＭＳ Ｐゴシック"/>
              </a:rPr>
              <a:t>Near-zero volatility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ＭＳ Ｐゴシック"/>
              </a:rPr>
              <a:t>No calendar cutoff 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ＭＳ Ｐゴシック"/>
              </a:rPr>
              <a:t>Greater tank-mix flexibility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ＭＳ Ｐゴシック"/>
              </a:rPr>
              <a:t>Effective weed control</a:t>
            </a:r>
          </a:p>
        </p:txBody>
      </p:sp>
      <p:sp>
        <p:nvSpPr>
          <p:cNvPr id="8" name="TextBox 7">
            <a:extLst>
              <a:ext uri="{FF2B5EF4-FFF2-40B4-BE49-F238E27FC236}">
                <a16:creationId xmlns:a16="http://schemas.microsoft.com/office/drawing/2014/main" id="{173AF8A3-93BE-D450-475A-562183884C5D}"/>
              </a:ext>
            </a:extLst>
          </p:cNvPr>
          <p:cNvSpPr txBox="1"/>
          <p:nvPr/>
        </p:nvSpPr>
        <p:spPr>
          <a:xfrm>
            <a:off x="9434621" y="2132914"/>
            <a:ext cx="26475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endParaRPr>
          </a:p>
        </p:txBody>
      </p:sp>
      <p:sp>
        <p:nvSpPr>
          <p:cNvPr id="9" name="TextBox 8">
            <a:extLst>
              <a:ext uri="{FF2B5EF4-FFF2-40B4-BE49-F238E27FC236}">
                <a16:creationId xmlns:a16="http://schemas.microsoft.com/office/drawing/2014/main" id="{33F84B4F-9544-2F09-023F-3C4B60064548}"/>
              </a:ext>
            </a:extLst>
          </p:cNvPr>
          <p:cNvSpPr txBox="1"/>
          <p:nvPr/>
        </p:nvSpPr>
        <p:spPr>
          <a:xfrm>
            <a:off x="2545309" y="3871977"/>
            <a:ext cx="7081286" cy="1477328"/>
          </a:xfrm>
          <a:prstGeom prst="rect">
            <a:avLst/>
          </a:prstGeom>
          <a:noFill/>
          <a:ln w="28575">
            <a:solidFill>
              <a:schemeClr val="tx2"/>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a:rPr>
              <a:t>Recognize the impact on farmers in certain counties </a:t>
            </a: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Work closely with growers on alternate weed management strategies for their Enlist</a:t>
            </a:r>
            <a:r>
              <a:rPr kumimoji="0" lang="en-US" sz="1800" b="0" i="0" u="none" strike="noStrike" kern="1200" cap="none" spc="0" normalizeH="0" baseline="30000" noProof="0" dirty="0">
                <a:ln>
                  <a:noFill/>
                </a:ln>
                <a:solidFill>
                  <a:srgbClr val="000000"/>
                </a:solidFill>
                <a:effectLst/>
                <a:uLnTx/>
                <a:uFillTx/>
                <a:latin typeface="Arial"/>
                <a:ea typeface="ＭＳ Ｐゴシック"/>
              </a:rPr>
              <a:t>®</a:t>
            </a:r>
            <a:r>
              <a:rPr kumimoji="0" lang="en-US" sz="1800" b="0" i="0" u="none" strike="noStrike" kern="1200" cap="none" spc="0" normalizeH="0" baseline="0" noProof="0" dirty="0">
                <a:ln>
                  <a:noFill/>
                </a:ln>
                <a:solidFill>
                  <a:srgbClr val="000000"/>
                </a:solidFill>
                <a:effectLst/>
                <a:uLnTx/>
                <a:uFillTx/>
                <a:latin typeface="Arial"/>
                <a:ea typeface="ＭＳ Ｐゴシック"/>
              </a:rPr>
              <a:t> fields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Submitting additional data wherever feasible so that some of the geographic label restrictions may be removed </a:t>
            </a:r>
          </a:p>
        </p:txBody>
      </p:sp>
    </p:spTree>
    <p:extLst>
      <p:ext uri="{BB962C8B-B14F-4D97-AF65-F5344CB8AC3E}">
        <p14:creationId xmlns:p14="http://schemas.microsoft.com/office/powerpoint/2010/main" val="1700725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5C093-0279-5BBE-4A2A-F42AB2F5C15E}"/>
              </a:ext>
            </a:extLst>
          </p:cNvPr>
          <p:cNvSpPr>
            <a:spLocks noGrp="1"/>
          </p:cNvSpPr>
          <p:nvPr>
            <p:ph type="title"/>
          </p:nvPr>
        </p:nvSpPr>
        <p:spPr/>
        <p:txBody>
          <a:bodyPr/>
          <a:lstStyle/>
          <a:p>
            <a:r>
              <a:rPr lang="en-US" sz="2400" dirty="0"/>
              <a:t>Enlist</a:t>
            </a:r>
            <a:r>
              <a:rPr lang="en-US" sz="2400" baseline="30000" dirty="0">
                <a:latin typeface="Arial" panose="020B0604020202020204" pitchFamily="34" charset="0"/>
                <a:cs typeface="Arial" panose="020B0604020202020204" pitchFamily="34" charset="0"/>
              </a:rPr>
              <a:t>®</a:t>
            </a:r>
            <a:r>
              <a:rPr lang="en-US" sz="2400" baseline="30000" dirty="0"/>
              <a:t> </a:t>
            </a:r>
            <a:r>
              <a:rPr lang="en-US" sz="2400" dirty="0"/>
              <a:t>weed control system is changing the trait herbicide game</a:t>
            </a:r>
            <a:endParaRPr lang="en-US" dirty="0"/>
          </a:p>
        </p:txBody>
      </p:sp>
      <p:sp>
        <p:nvSpPr>
          <p:cNvPr id="3" name="Slide Number Placeholder 2">
            <a:extLst>
              <a:ext uri="{FF2B5EF4-FFF2-40B4-BE49-F238E27FC236}">
                <a16:creationId xmlns:a16="http://schemas.microsoft.com/office/drawing/2014/main" id="{F4064D29-4250-8DB9-2C68-D070735F2E2D}"/>
              </a:ext>
            </a:extLst>
          </p:cNvPr>
          <p:cNvSpPr>
            <a:spLocks noGrp="1"/>
          </p:cNvSpPr>
          <p:nvPr>
            <p:ph type="sldNum" sz="quarter" idx="10"/>
          </p:nvPr>
        </p:nvSpPr>
        <p:spPr/>
        <p:txBody>
          <a:bodyPr/>
          <a:lstStyle/>
          <a:p>
            <a:pPr defTabSz="914377"/>
            <a:fld id="{1F36BDE1-9F69-D444-9770-E7676ED456C3}" type="slidenum">
              <a:rPr lang="en-US" smtClean="0"/>
              <a:pPr defTabSz="914377"/>
              <a:t>5</a:t>
            </a:fld>
            <a:endParaRPr lang="en-US" dirty="0"/>
          </a:p>
        </p:txBody>
      </p:sp>
      <p:sp>
        <p:nvSpPr>
          <p:cNvPr id="5" name="Content Placeholder 1">
            <a:extLst>
              <a:ext uri="{FF2B5EF4-FFF2-40B4-BE49-F238E27FC236}">
                <a16:creationId xmlns:a16="http://schemas.microsoft.com/office/drawing/2014/main" id="{240510D4-720F-DADD-0344-9B188C0F8B66}"/>
              </a:ext>
            </a:extLst>
          </p:cNvPr>
          <p:cNvSpPr>
            <a:spLocks noGrp="1"/>
          </p:cNvSpPr>
          <p:nvPr>
            <p:ph idx="1"/>
          </p:nvPr>
        </p:nvSpPr>
        <p:spPr>
          <a:xfrm>
            <a:off x="609600" y="1071118"/>
            <a:ext cx="10972800" cy="1764680"/>
          </a:xfrm>
        </p:spPr>
        <p:txBody>
          <a:bodyPr/>
          <a:lstStyle/>
          <a:p>
            <a:pPr indent="0">
              <a:buNone/>
            </a:pPr>
            <a:r>
              <a:rPr lang="en-US" dirty="0"/>
              <a:t>Enlist One</a:t>
            </a:r>
            <a:r>
              <a:rPr lang="en-US" baseline="30000" dirty="0">
                <a:latin typeface="Arial" panose="020B0604020202020204" pitchFamily="34" charset="0"/>
                <a:cs typeface="Arial" panose="020B0604020202020204" pitchFamily="34" charset="0"/>
              </a:rPr>
              <a:t>®</a:t>
            </a:r>
            <a:r>
              <a:rPr lang="en-US" dirty="0"/>
              <a:t> herbicide = largest product in the US crop protection portfolio by sales; delivering value to thousands of farmers each year</a:t>
            </a:r>
          </a:p>
        </p:txBody>
      </p:sp>
      <p:pic>
        <p:nvPicPr>
          <p:cNvPr id="6" name="Picture 5">
            <a:extLst>
              <a:ext uri="{FF2B5EF4-FFF2-40B4-BE49-F238E27FC236}">
                <a16:creationId xmlns:a16="http://schemas.microsoft.com/office/drawing/2014/main" id="{D40D7BC6-2D74-9806-AAFC-9DB9A22F36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97568" y="2149053"/>
            <a:ext cx="5105825" cy="3746299"/>
          </a:xfrm>
          <a:prstGeom prst="rect">
            <a:avLst/>
          </a:prstGeom>
          <a:ln>
            <a:solidFill>
              <a:schemeClr val="tx1"/>
            </a:solidFill>
          </a:ln>
        </p:spPr>
      </p:pic>
      <p:sp>
        <p:nvSpPr>
          <p:cNvPr id="7" name="TextBox 6">
            <a:extLst>
              <a:ext uri="{FF2B5EF4-FFF2-40B4-BE49-F238E27FC236}">
                <a16:creationId xmlns:a16="http://schemas.microsoft.com/office/drawing/2014/main" id="{84AED9D9-1B7F-9F85-5565-F0322D9F8A39}"/>
              </a:ext>
            </a:extLst>
          </p:cNvPr>
          <p:cNvSpPr txBox="1"/>
          <p:nvPr/>
        </p:nvSpPr>
        <p:spPr>
          <a:xfrm>
            <a:off x="501569" y="1882406"/>
            <a:ext cx="6095999" cy="4370427"/>
          </a:xfrm>
          <a:prstGeom prst="rect">
            <a:avLst/>
          </a:prstGeom>
          <a:noFill/>
        </p:spPr>
        <p:txBody>
          <a:bodyPr wrap="square" lIns="91440" tIns="45720" rIns="91440" bIns="45720" rtlCol="0" anchor="t">
            <a:spAutoFit/>
          </a:bodyPr>
          <a:lstStyle/>
          <a:p>
            <a:r>
              <a:rPr lang="en-US" sz="2000" b="1" dirty="0"/>
              <a:t>Value being delivered to farmers:</a:t>
            </a:r>
          </a:p>
          <a:p>
            <a:pPr marL="742950" lvl="1" indent="-285750">
              <a:buFont typeface="Arial" panose="020B0604020202020204" pitchFamily="34" charset="0"/>
              <a:buChar char="•"/>
            </a:pPr>
            <a:r>
              <a:rPr lang="en-US" sz="2000" dirty="0"/>
              <a:t>Elite germplasm combined with Enlist</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weed control system</a:t>
            </a:r>
            <a:endParaRPr lang="en-US" sz="2000" baseline="30000" dirty="0"/>
          </a:p>
          <a:p>
            <a:pPr marL="742950" lvl="1" indent="-285750">
              <a:buFont typeface="Arial" panose="020B0604020202020204" pitchFamily="34" charset="0"/>
              <a:buChar char="•"/>
            </a:pPr>
            <a:r>
              <a:rPr lang="en-US" sz="2000" dirty="0"/>
              <a:t>Near-zero volatility and reduced drift</a:t>
            </a:r>
          </a:p>
          <a:p>
            <a:pPr marL="742950" lvl="1" indent="-285750">
              <a:buFont typeface="Arial" panose="020B0604020202020204" pitchFamily="34" charset="0"/>
              <a:buChar char="•"/>
            </a:pPr>
            <a:r>
              <a:rPr lang="en-US" sz="2000" dirty="0"/>
              <a:t>Tank-mix flexibility with </a:t>
            </a:r>
            <a:r>
              <a:rPr lang="en-US" sz="2000" dirty="0" err="1"/>
              <a:t>glufosinate</a:t>
            </a:r>
            <a:endParaRPr lang="en-US" sz="2000" dirty="0"/>
          </a:p>
          <a:p>
            <a:pPr marL="742950" lvl="1" indent="-285750">
              <a:buFont typeface="Arial" panose="020B0604020202020204" pitchFamily="34" charset="0"/>
              <a:buChar char="•"/>
            </a:pPr>
            <a:r>
              <a:rPr lang="en-US" sz="2000" dirty="0"/>
              <a:t>More freedom to spray for applicators</a:t>
            </a:r>
          </a:p>
          <a:p>
            <a:pPr marL="742950" lvl="1" indent="-285750">
              <a:buFont typeface="Arial" panose="020B0604020202020204" pitchFamily="34" charset="0"/>
              <a:buChar char="•"/>
            </a:pPr>
            <a:r>
              <a:rPr lang="en-US" sz="2000" dirty="0"/>
              <a:t>Reliable supply from U.S.-based production</a:t>
            </a:r>
          </a:p>
          <a:p>
            <a:pPr marL="742950" lvl="1" indent="-285750">
              <a:buFont typeface="Arial" panose="020B0604020202020204" pitchFamily="34" charset="0"/>
              <a:buChar char="•"/>
            </a:pPr>
            <a:r>
              <a:rPr lang="en-US" sz="2000" b="1" dirty="0"/>
              <a:t>Proven track record: </a:t>
            </a:r>
          </a:p>
          <a:p>
            <a:pPr lvl="1"/>
            <a:r>
              <a:rPr lang="en-US" sz="2000" b="1" dirty="0"/>
              <a:t>     -  neighbor-friendly product</a:t>
            </a:r>
          </a:p>
          <a:p>
            <a:pPr lvl="1"/>
            <a:r>
              <a:rPr lang="en-US" sz="2000" b="1" dirty="0"/>
              <a:t>     -  launched responsibly </a:t>
            </a:r>
          </a:p>
          <a:p>
            <a:pPr lvl="1"/>
            <a:r>
              <a:rPr lang="en-US" sz="2000" b="1" dirty="0"/>
              <a:t>     -  university &amp; third-party tested</a:t>
            </a:r>
          </a:p>
          <a:p>
            <a:pPr lvl="1"/>
            <a:r>
              <a:rPr lang="en-US" sz="2000" b="1" dirty="0"/>
              <a:t>     -  delivers results, not excuses</a:t>
            </a:r>
          </a:p>
          <a:p>
            <a:pPr lvl="1"/>
            <a:r>
              <a:rPr lang="en-US" sz="2000" b="1" dirty="0"/>
              <a:t>     -  provides farmers with a better choice! </a:t>
            </a:r>
          </a:p>
          <a:p>
            <a:endParaRPr lang="en-US" dirty="0"/>
          </a:p>
        </p:txBody>
      </p:sp>
    </p:spTree>
    <p:extLst>
      <p:ext uri="{BB962C8B-B14F-4D97-AF65-F5344CB8AC3E}">
        <p14:creationId xmlns:p14="http://schemas.microsoft.com/office/powerpoint/2010/main" val="33795734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AC4DE-F1E7-8255-E0A0-5FBFABB90A9F}"/>
              </a:ext>
            </a:extLst>
          </p:cNvPr>
          <p:cNvSpPr>
            <a:spLocks noGrp="1"/>
          </p:cNvSpPr>
          <p:nvPr>
            <p:ph type="title"/>
          </p:nvPr>
        </p:nvSpPr>
        <p:spPr/>
        <p:txBody>
          <a:bodyPr/>
          <a:lstStyle/>
          <a:p>
            <a:r>
              <a:rPr lang="en-US" dirty="0">
                <a:solidFill>
                  <a:schemeClr val="tx1"/>
                </a:solidFill>
              </a:rPr>
              <a:t>Find More Resources at Enlist.com</a:t>
            </a:r>
            <a:endParaRPr lang="en-US" dirty="0"/>
          </a:p>
        </p:txBody>
      </p:sp>
      <p:sp>
        <p:nvSpPr>
          <p:cNvPr id="3" name="Slide Number Placeholder 2">
            <a:extLst>
              <a:ext uri="{FF2B5EF4-FFF2-40B4-BE49-F238E27FC236}">
                <a16:creationId xmlns:a16="http://schemas.microsoft.com/office/drawing/2014/main" id="{BE1CB574-BC90-8C8B-0D83-88BE599C03A3}"/>
              </a:ext>
            </a:extLst>
          </p:cNvPr>
          <p:cNvSpPr>
            <a:spLocks noGrp="1"/>
          </p:cNvSpPr>
          <p:nvPr>
            <p:ph type="sldNum" sz="quarter" idx="10"/>
          </p:nvPr>
        </p:nvSpPr>
        <p:spPr/>
        <p:txBody>
          <a:bodyPr/>
          <a:lstStyle/>
          <a:p>
            <a:pPr defTabSz="914377"/>
            <a:fld id="{1F36BDE1-9F69-D444-9770-E7676ED456C3}" type="slidenum">
              <a:rPr lang="en-US" smtClean="0"/>
              <a:pPr defTabSz="914377"/>
              <a:t>50</a:t>
            </a:fld>
            <a:endParaRPr lang="en-US" dirty="0"/>
          </a:p>
        </p:txBody>
      </p:sp>
      <p:sp>
        <p:nvSpPr>
          <p:cNvPr id="5" name="Content Placeholder 1">
            <a:extLst>
              <a:ext uri="{FF2B5EF4-FFF2-40B4-BE49-F238E27FC236}">
                <a16:creationId xmlns:a16="http://schemas.microsoft.com/office/drawing/2014/main" id="{E33029C2-8C54-8D21-0774-443F4FCCD229}"/>
              </a:ext>
            </a:extLst>
          </p:cNvPr>
          <p:cNvSpPr>
            <a:spLocks noGrp="1"/>
          </p:cNvSpPr>
          <p:nvPr>
            <p:ph idx="1"/>
          </p:nvPr>
        </p:nvSpPr>
        <p:spPr>
          <a:xfrm>
            <a:off x="609600" y="1197429"/>
            <a:ext cx="5163879" cy="4979534"/>
          </a:xfrm>
        </p:spPr>
        <p:txBody>
          <a:bodyPr>
            <a:normAutofit/>
          </a:bodyPr>
          <a:lstStyle/>
          <a:p>
            <a:pPr marL="342900" indent="-342900">
              <a:buFont typeface="Arial" panose="020B0604020202020204" pitchFamily="34" charset="0"/>
              <a:buChar char="•"/>
            </a:pPr>
            <a:r>
              <a:rPr lang="en-US" dirty="0">
                <a:solidFill>
                  <a:schemeClr val="tx1"/>
                </a:solidFill>
              </a:rPr>
              <a:t>Enlist</a:t>
            </a:r>
            <a:r>
              <a:rPr lang="en-US" baseline="30000" dirty="0">
                <a:solidFill>
                  <a:schemeClr val="tx1"/>
                </a:solidFill>
              </a:rPr>
              <a:t>®</a:t>
            </a:r>
            <a:r>
              <a:rPr lang="en-US" dirty="0">
                <a:solidFill>
                  <a:schemeClr val="tx1"/>
                </a:solidFill>
              </a:rPr>
              <a:t> Ahead training (link at top of site) for additional webinar sign ups and webinar recordings</a:t>
            </a:r>
            <a:endParaRPr lang="en-US" dirty="0">
              <a:solidFill>
                <a:schemeClr val="tx1"/>
              </a:solidFill>
              <a:highlight>
                <a:srgbClr val="FFFF00"/>
              </a:highlight>
            </a:endParaRPr>
          </a:p>
          <a:p>
            <a:pPr marL="342900" indent="-342900">
              <a:buFont typeface="Arial" panose="020B0604020202020204" pitchFamily="34" charset="0"/>
              <a:buChar char="•"/>
            </a:pPr>
            <a:r>
              <a:rPr lang="en-US" dirty="0">
                <a:solidFill>
                  <a:schemeClr val="tx1"/>
                </a:solidFill>
              </a:rPr>
              <a:t>Tank mix partner list</a:t>
            </a:r>
          </a:p>
          <a:p>
            <a:pPr marL="0" indent="0">
              <a:spcBef>
                <a:spcPts val="1800"/>
              </a:spcBef>
              <a:buNone/>
            </a:pPr>
            <a:r>
              <a:rPr lang="en-US" sz="2400" b="1" dirty="0">
                <a:solidFill>
                  <a:srgbClr val="00778B"/>
                </a:solidFill>
              </a:rPr>
              <a:t>Enlist Ahead Information</a:t>
            </a:r>
            <a:endParaRPr lang="en-US" sz="2400" dirty="0">
              <a:solidFill>
                <a:srgbClr val="00778B"/>
              </a:solidFill>
            </a:endParaRPr>
          </a:p>
          <a:p>
            <a:pPr marL="342900" indent="-342900">
              <a:lnSpc>
                <a:spcPct val="120000"/>
              </a:lnSpc>
              <a:spcBef>
                <a:spcPts val="0"/>
              </a:spcBef>
              <a:spcAft>
                <a:spcPts val="0"/>
              </a:spcAft>
              <a:buFont typeface="Arial" panose="020B0604020202020204" pitchFamily="34" charset="0"/>
              <a:buChar char="•"/>
            </a:pPr>
            <a:r>
              <a:rPr lang="en-US" sz="1800" dirty="0">
                <a:solidFill>
                  <a:schemeClr val="tx1"/>
                </a:solidFill>
              </a:rPr>
              <a:t>Product Use Guide – </a:t>
            </a:r>
            <a:r>
              <a:rPr lang="en-US" sz="1400" i="1" dirty="0">
                <a:solidFill>
                  <a:schemeClr val="tx1"/>
                </a:solidFill>
              </a:rPr>
              <a:t>illustrated label</a:t>
            </a:r>
            <a:endParaRPr lang="en-US" sz="1400" dirty="0">
              <a:solidFill>
                <a:schemeClr val="tx1"/>
              </a:solidFill>
            </a:endParaRPr>
          </a:p>
          <a:p>
            <a:pPr marL="342900" indent="-342900">
              <a:lnSpc>
                <a:spcPct val="120000"/>
              </a:lnSpc>
              <a:spcBef>
                <a:spcPts val="0"/>
              </a:spcBef>
              <a:spcAft>
                <a:spcPts val="0"/>
              </a:spcAft>
              <a:buFont typeface="Arial" panose="020B0604020202020204" pitchFamily="34" charset="0"/>
              <a:buChar char="•"/>
            </a:pPr>
            <a:r>
              <a:rPr lang="en-US" sz="1800" dirty="0">
                <a:solidFill>
                  <a:schemeClr val="tx1"/>
                </a:solidFill>
              </a:rPr>
              <a:t>Application Guide – </a:t>
            </a:r>
            <a:r>
              <a:rPr lang="en-US" sz="1400" i="1" dirty="0">
                <a:solidFill>
                  <a:schemeClr val="tx1"/>
                </a:solidFill>
              </a:rPr>
              <a:t>checklist reference</a:t>
            </a:r>
            <a:endParaRPr lang="en-US" sz="1400" dirty="0">
              <a:solidFill>
                <a:schemeClr val="tx1"/>
              </a:solidFill>
            </a:endParaRPr>
          </a:p>
          <a:p>
            <a:pPr marL="342900" indent="-342900">
              <a:lnSpc>
                <a:spcPct val="120000"/>
              </a:lnSpc>
              <a:spcBef>
                <a:spcPts val="0"/>
              </a:spcBef>
              <a:spcAft>
                <a:spcPts val="0"/>
              </a:spcAft>
              <a:buFont typeface="Arial" panose="020B0604020202020204" pitchFamily="34" charset="0"/>
              <a:buChar char="•"/>
            </a:pPr>
            <a:r>
              <a:rPr lang="en-US" sz="1800" dirty="0">
                <a:solidFill>
                  <a:schemeClr val="tx1"/>
                </a:solidFill>
              </a:rPr>
              <a:t>Tank mix sequence guidance</a:t>
            </a:r>
          </a:p>
          <a:p>
            <a:pPr marL="342900" indent="-342900">
              <a:lnSpc>
                <a:spcPct val="120000"/>
              </a:lnSpc>
              <a:spcBef>
                <a:spcPts val="0"/>
              </a:spcBef>
              <a:spcAft>
                <a:spcPts val="0"/>
              </a:spcAft>
              <a:buFont typeface="Arial" panose="020B0604020202020204" pitchFamily="34" charset="0"/>
              <a:buChar char="•"/>
            </a:pPr>
            <a:r>
              <a:rPr lang="en-US" sz="1800" dirty="0">
                <a:solidFill>
                  <a:schemeClr val="tx1"/>
                </a:solidFill>
              </a:rPr>
              <a:t>Additional literature pieces</a:t>
            </a:r>
          </a:p>
          <a:p>
            <a:pPr lvl="1">
              <a:lnSpc>
                <a:spcPct val="120000"/>
              </a:lnSpc>
              <a:spcBef>
                <a:spcPts val="0"/>
              </a:spcBef>
            </a:pPr>
            <a:r>
              <a:rPr lang="en-US" dirty="0"/>
              <a:t>Runoff management</a:t>
            </a:r>
          </a:p>
          <a:p>
            <a:pPr lvl="1">
              <a:lnSpc>
                <a:spcPct val="120000"/>
              </a:lnSpc>
              <a:spcBef>
                <a:spcPts val="0"/>
              </a:spcBef>
            </a:pPr>
            <a:r>
              <a:rPr lang="en-US" dirty="0"/>
              <a:t>Pollinator protection</a:t>
            </a:r>
          </a:p>
          <a:p>
            <a:pPr lvl="1">
              <a:lnSpc>
                <a:spcPct val="120000"/>
              </a:lnSpc>
              <a:spcBef>
                <a:spcPts val="0"/>
              </a:spcBef>
            </a:pPr>
            <a:r>
              <a:rPr lang="en-US" dirty="0"/>
              <a:t>Endangered species protection measures</a:t>
            </a:r>
          </a:p>
          <a:p>
            <a:pPr lvl="1">
              <a:lnSpc>
                <a:spcPct val="120000"/>
              </a:lnSpc>
              <a:spcBef>
                <a:spcPts val="0"/>
              </a:spcBef>
            </a:pPr>
            <a:r>
              <a:rPr lang="en-US" dirty="0"/>
              <a:t>Weed resistance management guidance</a:t>
            </a:r>
            <a:endParaRPr lang="en-US" dirty="0">
              <a:solidFill>
                <a:schemeClr val="tx1"/>
              </a:solidFill>
              <a:highlight>
                <a:srgbClr val="FFFF00"/>
              </a:highlight>
            </a:endParaRPr>
          </a:p>
          <a:p>
            <a:endParaRPr lang="en-US" dirty="0"/>
          </a:p>
        </p:txBody>
      </p:sp>
      <p:pic>
        <p:nvPicPr>
          <p:cNvPr id="7" name="Picture 6">
            <a:extLst>
              <a:ext uri="{FF2B5EF4-FFF2-40B4-BE49-F238E27FC236}">
                <a16:creationId xmlns:a16="http://schemas.microsoft.com/office/drawing/2014/main" id="{DC862192-99F3-55EC-5EE4-821DEF508AD0}"/>
              </a:ext>
            </a:extLst>
          </p:cNvPr>
          <p:cNvPicPr>
            <a:picLocks noChangeAspect="1"/>
          </p:cNvPicPr>
          <p:nvPr/>
        </p:nvPicPr>
        <p:blipFill>
          <a:blip r:embed="rId2"/>
          <a:stretch>
            <a:fillRect/>
          </a:stretch>
        </p:blipFill>
        <p:spPr>
          <a:xfrm>
            <a:off x="5797386" y="1293122"/>
            <a:ext cx="5800725" cy="4052507"/>
          </a:xfrm>
          <a:prstGeom prst="rect">
            <a:avLst/>
          </a:prstGeom>
        </p:spPr>
      </p:pic>
    </p:spTree>
    <p:extLst>
      <p:ext uri="{BB962C8B-B14F-4D97-AF65-F5344CB8AC3E}">
        <p14:creationId xmlns:p14="http://schemas.microsoft.com/office/powerpoint/2010/main" val="23291376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E57B5A-37DA-B981-6A5A-189EB9BF650F}"/>
              </a:ext>
            </a:extLst>
          </p:cNvPr>
          <p:cNvSpPr>
            <a:spLocks noGrp="1"/>
          </p:cNvSpPr>
          <p:nvPr>
            <p:ph type="sldNum" sz="quarter" idx="10"/>
          </p:nvPr>
        </p:nvSpPr>
        <p:spPr/>
        <p:txBody>
          <a:bodyPr/>
          <a:lstStyle/>
          <a:p>
            <a:pPr defTabSz="914377"/>
            <a:fld id="{1F36BDE1-9F69-D444-9770-E7676ED456C3}" type="slidenum">
              <a:rPr lang="en-US" smtClean="0"/>
              <a:pPr defTabSz="914377"/>
              <a:t>51</a:t>
            </a:fld>
            <a:endParaRPr lang="en-US" dirty="0"/>
          </a:p>
        </p:txBody>
      </p:sp>
      <p:sp>
        <p:nvSpPr>
          <p:cNvPr id="5" name="TextBox 4">
            <a:extLst>
              <a:ext uri="{FF2B5EF4-FFF2-40B4-BE49-F238E27FC236}">
                <a16:creationId xmlns:a16="http://schemas.microsoft.com/office/drawing/2014/main" id="{7743C85F-EBC4-62ED-936C-3FE695C559B7}"/>
              </a:ext>
            </a:extLst>
          </p:cNvPr>
          <p:cNvSpPr txBox="1"/>
          <p:nvPr/>
        </p:nvSpPr>
        <p:spPr>
          <a:xfrm>
            <a:off x="2177143" y="2394858"/>
            <a:ext cx="7239000"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C92"/>
                </a:solidFill>
                <a:effectLst/>
                <a:uLnTx/>
                <a:uFillTx/>
                <a:latin typeface="Arial"/>
                <a:ea typeface="ＭＳ Ｐゴシック"/>
              </a:rPr>
              <a:t>Labels, resources, grower stories and more:</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US" sz="2800" b="1" i="0" u="none" strike="noStrike" kern="1200" cap="none" spc="0" normalizeH="0" baseline="0" noProof="0" dirty="0">
                <a:ln>
                  <a:noFill/>
                </a:ln>
                <a:solidFill>
                  <a:srgbClr val="007C92"/>
                </a:solidFill>
                <a:effectLst/>
                <a:uLnTx/>
                <a:uFillTx/>
                <a:latin typeface="Arial"/>
                <a:ea typeface="ＭＳ Ｐゴシック"/>
              </a:rPr>
              <a:t>Enlist.com</a:t>
            </a:r>
          </a:p>
        </p:txBody>
      </p:sp>
      <p:sp>
        <p:nvSpPr>
          <p:cNvPr id="6" name="TextBox 5">
            <a:extLst>
              <a:ext uri="{FF2B5EF4-FFF2-40B4-BE49-F238E27FC236}">
                <a16:creationId xmlns:a16="http://schemas.microsoft.com/office/drawing/2014/main" id="{931F8AF8-8D94-F59F-1CCD-33BC7EF6EC0C}"/>
              </a:ext>
            </a:extLst>
          </p:cNvPr>
          <p:cNvSpPr txBox="1"/>
          <p:nvPr/>
        </p:nvSpPr>
        <p:spPr>
          <a:xfrm>
            <a:off x="3168503" y="4928261"/>
            <a:ext cx="8922242" cy="1200329"/>
          </a:xfrm>
          <a:prstGeom prst="rect">
            <a:avLst/>
          </a:prstGeom>
          <a:noFill/>
        </p:spPr>
        <p:txBody>
          <a:bodyPr wrap="square">
            <a:spAutoFit/>
          </a:bodyPr>
          <a:lstStyle/>
          <a:p>
            <a:pPr indent="0" algn="r">
              <a:lnSpc>
                <a:spcPct val="100000"/>
              </a:lnSpc>
              <a:buNone/>
            </a:pPr>
            <a:r>
              <a:rPr lang="en-US" sz="800" dirty="0"/>
              <a:t>  ®™Trademarks of Corteva Agriscience and its affiliated companies. </a:t>
            </a:r>
          </a:p>
          <a:p>
            <a:pPr indent="0" algn="r">
              <a:lnSpc>
                <a:spcPct val="100000"/>
              </a:lnSpc>
              <a:buNone/>
            </a:pPr>
            <a:r>
              <a:rPr lang="en-US" sz="800" b="1" dirty="0"/>
              <a:t>This reference guide is not intended as a substitute for the product label for the product(s) referenced herein. Product labels for the above product(s) contain important precautions, directions for use, and product warranty and liability limitations, which must be read before using the product(s). Applicators must be in possession of the product label(s) at the time of application. Always read and follow all label direction and precautions for use when using any pesticide alone or in tank-mix combinations. </a:t>
            </a:r>
            <a:br>
              <a:rPr lang="en-US" sz="800" b="1" dirty="0"/>
            </a:br>
            <a:r>
              <a:rPr lang="en-US" sz="800" dirty="0"/>
              <a:t>Not all products are registered for sale or use in all states or counties. Contact your state pesticide regulatory agency to determine if a product is registered for sale or use in your area. The transgenic soybean event in Enlist E3</a:t>
            </a:r>
            <a:r>
              <a:rPr lang="en-US" sz="800" baseline="30000" dirty="0"/>
              <a:t>®</a:t>
            </a:r>
            <a:r>
              <a:rPr lang="en-US" sz="800" dirty="0"/>
              <a:t> soybeans is jointly developed and owned by Corteva Agriscience LLC and MS Technologies LLC. Enlist Duo and Enlist One herbicides are the only 2,4-D products authorized for use with Enlist crops. Consult Enlist herbicide labels for weed species controlled. Always read and follow label directions. Liberty is a registered trademark of BASF. Assure II is a trademark of AMVAC Chemical Corporation. All other trademarks included are the property of their respective owners. </a:t>
            </a:r>
            <a:br>
              <a:rPr lang="en-US" sz="800" dirty="0"/>
            </a:br>
            <a:r>
              <a:rPr lang="en-US" sz="800" dirty="0"/>
              <a:t>© 2023 Corteva. COR (06/23)</a:t>
            </a:r>
          </a:p>
        </p:txBody>
      </p:sp>
    </p:spTree>
    <p:extLst>
      <p:ext uri="{BB962C8B-B14F-4D97-AF65-F5344CB8AC3E}">
        <p14:creationId xmlns:p14="http://schemas.microsoft.com/office/powerpoint/2010/main" val="3820774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D89DE-46C3-2179-CEF3-264F2684A089}"/>
              </a:ext>
            </a:extLst>
          </p:cNvPr>
          <p:cNvSpPr>
            <a:spLocks noGrp="1"/>
          </p:cNvSpPr>
          <p:nvPr>
            <p:ph type="title"/>
          </p:nvPr>
        </p:nvSpPr>
        <p:spPr/>
        <p:txBody>
          <a:bodyPr/>
          <a:lstStyle/>
          <a:p>
            <a:r>
              <a:rPr lang="en-US" sz="2400" dirty="0"/>
              <a:t>2022 – Enlist</a:t>
            </a:r>
            <a:r>
              <a:rPr lang="en-US" sz="2400" baseline="30000" dirty="0">
                <a:latin typeface="Arial" panose="020B0604020202020204" pitchFamily="34" charset="0"/>
                <a:cs typeface="Arial" panose="020B0604020202020204" pitchFamily="34" charset="0"/>
              </a:rPr>
              <a:t>®</a:t>
            </a:r>
            <a:r>
              <a:rPr lang="en-US" sz="2400" baseline="30000" dirty="0"/>
              <a:t> </a:t>
            </a:r>
            <a:r>
              <a:rPr lang="en-US" sz="2400" dirty="0"/>
              <a:t>weed control system </a:t>
            </a:r>
            <a:br>
              <a:rPr lang="en-US" sz="2400" dirty="0"/>
            </a:br>
            <a:r>
              <a:rPr lang="en-US" sz="2400" dirty="0"/>
              <a:t>Growth continues to accelerate!</a:t>
            </a:r>
            <a:endParaRPr lang="en-US" dirty="0"/>
          </a:p>
        </p:txBody>
      </p:sp>
      <p:sp>
        <p:nvSpPr>
          <p:cNvPr id="3" name="Slide Number Placeholder 2">
            <a:extLst>
              <a:ext uri="{FF2B5EF4-FFF2-40B4-BE49-F238E27FC236}">
                <a16:creationId xmlns:a16="http://schemas.microsoft.com/office/drawing/2014/main" id="{2F996A13-D59E-7073-157A-7F4823860CF4}"/>
              </a:ext>
            </a:extLst>
          </p:cNvPr>
          <p:cNvSpPr>
            <a:spLocks noGrp="1"/>
          </p:cNvSpPr>
          <p:nvPr>
            <p:ph type="sldNum" sz="quarter" idx="10"/>
          </p:nvPr>
        </p:nvSpPr>
        <p:spPr/>
        <p:txBody>
          <a:bodyPr/>
          <a:lstStyle/>
          <a:p>
            <a:pPr defTabSz="914377"/>
            <a:fld id="{1F36BDE1-9F69-D444-9770-E7676ED456C3}" type="slidenum">
              <a:rPr lang="en-US" smtClean="0"/>
              <a:pPr defTabSz="914377"/>
              <a:t>6</a:t>
            </a:fld>
            <a:endParaRPr lang="en-US" dirty="0"/>
          </a:p>
        </p:txBody>
      </p:sp>
      <p:sp>
        <p:nvSpPr>
          <p:cNvPr id="5" name="TextBox 4">
            <a:extLst>
              <a:ext uri="{FF2B5EF4-FFF2-40B4-BE49-F238E27FC236}">
                <a16:creationId xmlns:a16="http://schemas.microsoft.com/office/drawing/2014/main" id="{555E141D-97CC-F135-BF54-61E2FEB4389C}"/>
              </a:ext>
            </a:extLst>
          </p:cNvPr>
          <p:cNvSpPr txBox="1"/>
          <p:nvPr/>
        </p:nvSpPr>
        <p:spPr>
          <a:xfrm>
            <a:off x="609600" y="1107587"/>
            <a:ext cx="62484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a:solidFill>
                  <a:schemeClr val="accent2"/>
                </a:solidFill>
                <a:latin typeface="Arial Black" panose="020B0A04020102020204" pitchFamily="34" charset="0"/>
              </a:rPr>
              <a:t>More than 50MM acres sprayed with Enlist</a:t>
            </a:r>
            <a:r>
              <a:rPr lang="en-US" sz="2400" baseline="30000" dirty="0">
                <a:solidFill>
                  <a:schemeClr val="accent2"/>
                </a:solidFill>
                <a:latin typeface="Arial" panose="020B0604020202020204" pitchFamily="34" charset="0"/>
                <a:cs typeface="Arial" panose="020B0604020202020204" pitchFamily="34" charset="0"/>
              </a:rPr>
              <a:t>®</a:t>
            </a:r>
            <a:r>
              <a:rPr lang="en-US" sz="2400" dirty="0">
                <a:solidFill>
                  <a:schemeClr val="accent2"/>
                </a:solidFill>
                <a:latin typeface="Arial Black" panose="020B0A04020102020204" pitchFamily="34" charset="0"/>
              </a:rPr>
              <a:t> herbicides since 2017</a:t>
            </a:r>
          </a:p>
        </p:txBody>
      </p:sp>
      <p:sp>
        <p:nvSpPr>
          <p:cNvPr id="6" name="TextBox 5">
            <a:extLst>
              <a:ext uri="{FF2B5EF4-FFF2-40B4-BE49-F238E27FC236}">
                <a16:creationId xmlns:a16="http://schemas.microsoft.com/office/drawing/2014/main" id="{E9ED0892-F8BC-6C18-84C1-A255A2EC8CA1}"/>
              </a:ext>
            </a:extLst>
          </p:cNvPr>
          <p:cNvSpPr txBox="1"/>
          <p:nvPr/>
        </p:nvSpPr>
        <p:spPr>
          <a:xfrm>
            <a:off x="6379028" y="1654047"/>
            <a:ext cx="520337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a:solidFill>
                  <a:schemeClr val="accent1"/>
                </a:solidFill>
                <a:latin typeface="Arial Black" panose="020B0A04020102020204" pitchFamily="34" charset="0"/>
              </a:rPr>
              <a:t>5</a:t>
            </a:r>
            <a:r>
              <a:rPr lang="en-US" sz="2400" baseline="30000" dirty="0">
                <a:solidFill>
                  <a:schemeClr val="accent1"/>
                </a:solidFill>
                <a:latin typeface="Arial Black" panose="020B0A04020102020204" pitchFamily="34" charset="0"/>
              </a:rPr>
              <a:t>th</a:t>
            </a:r>
            <a:r>
              <a:rPr lang="en-US" sz="2400" dirty="0">
                <a:solidFill>
                  <a:schemeClr val="accent1"/>
                </a:solidFill>
                <a:latin typeface="Arial Black" panose="020B0A04020102020204" pitchFamily="34" charset="0"/>
              </a:rPr>
              <a:t> consecutive year of market share gains</a:t>
            </a:r>
          </a:p>
        </p:txBody>
      </p:sp>
      <p:sp>
        <p:nvSpPr>
          <p:cNvPr id="7" name="TextBox 6">
            <a:extLst>
              <a:ext uri="{FF2B5EF4-FFF2-40B4-BE49-F238E27FC236}">
                <a16:creationId xmlns:a16="http://schemas.microsoft.com/office/drawing/2014/main" id="{5EF91803-FF54-1951-50D0-6B89DFF27264}"/>
              </a:ext>
            </a:extLst>
          </p:cNvPr>
          <p:cNvSpPr txBox="1"/>
          <p:nvPr/>
        </p:nvSpPr>
        <p:spPr>
          <a:xfrm>
            <a:off x="609600" y="2741170"/>
            <a:ext cx="62484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lIns="91440" tIns="45720" rIns="91440" bIns="45720" rtlCol="0" anchor="t">
            <a:spAutoFit/>
          </a:bodyPr>
          <a:lstStyle/>
          <a:p>
            <a:r>
              <a:rPr lang="en-US" sz="2400" dirty="0">
                <a:solidFill>
                  <a:schemeClr val="accent2"/>
                </a:solidFill>
                <a:latin typeface="Arial Black"/>
              </a:rPr>
              <a:t>Increased spray rate of Enlist herbicides on Enlist</a:t>
            </a:r>
            <a:r>
              <a:rPr lang="en-US" sz="2400" baseline="30000" dirty="0">
                <a:solidFill>
                  <a:schemeClr val="accent2"/>
                </a:solidFill>
                <a:latin typeface="Arial"/>
                <a:cs typeface="Arial"/>
              </a:rPr>
              <a:t>®</a:t>
            </a:r>
            <a:r>
              <a:rPr lang="en-US" sz="2400" dirty="0">
                <a:solidFill>
                  <a:schemeClr val="accent2"/>
                </a:solidFill>
                <a:latin typeface="Arial Black"/>
              </a:rPr>
              <a:t> crops to &gt;80% in 2022 season </a:t>
            </a:r>
            <a:endParaRPr lang="en-US" sz="2400" dirty="0">
              <a:solidFill>
                <a:schemeClr val="accent2"/>
              </a:solidFill>
              <a:latin typeface="Arial Black" panose="020B0A04020102020204" pitchFamily="34" charset="0"/>
            </a:endParaRPr>
          </a:p>
        </p:txBody>
      </p:sp>
      <p:sp>
        <p:nvSpPr>
          <p:cNvPr id="8" name="TextBox 7">
            <a:extLst>
              <a:ext uri="{FF2B5EF4-FFF2-40B4-BE49-F238E27FC236}">
                <a16:creationId xmlns:a16="http://schemas.microsoft.com/office/drawing/2014/main" id="{B0648E44-F3DD-6F3A-FF80-9271637C558A}"/>
              </a:ext>
            </a:extLst>
          </p:cNvPr>
          <p:cNvSpPr txBox="1"/>
          <p:nvPr/>
        </p:nvSpPr>
        <p:spPr>
          <a:xfrm>
            <a:off x="6379028" y="3641536"/>
            <a:ext cx="520337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a:solidFill>
                  <a:schemeClr val="accent1"/>
                </a:solidFill>
                <a:latin typeface="Arial Black" panose="020B0A04020102020204" pitchFamily="34" charset="0"/>
              </a:rPr>
              <a:t>45% trait penetration for Enlist E3</a:t>
            </a:r>
            <a:r>
              <a:rPr lang="en-US" sz="2400" baseline="30000" dirty="0">
                <a:solidFill>
                  <a:schemeClr val="accent1"/>
                </a:solidFill>
                <a:latin typeface="Arial" panose="020B0604020202020204" pitchFamily="34" charset="0"/>
                <a:cs typeface="Arial" panose="020B0604020202020204" pitchFamily="34" charset="0"/>
              </a:rPr>
              <a:t>®</a:t>
            </a:r>
            <a:r>
              <a:rPr lang="en-US" sz="2400" dirty="0">
                <a:solidFill>
                  <a:schemeClr val="accent1"/>
                </a:solidFill>
                <a:latin typeface="Arial Black" panose="020B0A04020102020204" pitchFamily="34" charset="0"/>
              </a:rPr>
              <a:t> soybeans in 2022</a:t>
            </a:r>
          </a:p>
        </p:txBody>
      </p:sp>
      <p:sp>
        <p:nvSpPr>
          <p:cNvPr id="9" name="TextBox 8">
            <a:extLst>
              <a:ext uri="{FF2B5EF4-FFF2-40B4-BE49-F238E27FC236}">
                <a16:creationId xmlns:a16="http://schemas.microsoft.com/office/drawing/2014/main" id="{7804B4E2-36F6-56CA-B32D-68C2A280639E}"/>
              </a:ext>
            </a:extLst>
          </p:cNvPr>
          <p:cNvSpPr txBox="1"/>
          <p:nvPr/>
        </p:nvSpPr>
        <p:spPr>
          <a:xfrm>
            <a:off x="609600" y="4671126"/>
            <a:ext cx="62484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a:solidFill>
                  <a:schemeClr val="accent2"/>
                </a:solidFill>
                <a:latin typeface="Arial Black" panose="020B0A04020102020204" pitchFamily="34" charset="0"/>
              </a:rPr>
              <a:t>Clear contrast in the countryside of dicamba characteristics vs. 2,4-D choline characteristics</a:t>
            </a:r>
          </a:p>
        </p:txBody>
      </p:sp>
      <p:sp>
        <p:nvSpPr>
          <p:cNvPr id="10" name="TextBox 9">
            <a:extLst>
              <a:ext uri="{FF2B5EF4-FFF2-40B4-BE49-F238E27FC236}">
                <a16:creationId xmlns:a16="http://schemas.microsoft.com/office/drawing/2014/main" id="{059B5EB4-44A3-A3F9-158E-298AAFD0F386}"/>
              </a:ext>
            </a:extLst>
          </p:cNvPr>
          <p:cNvSpPr txBox="1"/>
          <p:nvPr/>
        </p:nvSpPr>
        <p:spPr>
          <a:xfrm>
            <a:off x="6379028" y="5372899"/>
            <a:ext cx="520337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a:solidFill>
                  <a:schemeClr val="accent1"/>
                </a:solidFill>
                <a:latin typeface="Arial Black" panose="020B0A04020102020204" pitchFamily="34" charset="0"/>
              </a:rPr>
              <a:t>Reliable supply of 2,4-D choline in 2022</a:t>
            </a:r>
          </a:p>
        </p:txBody>
      </p:sp>
    </p:spTree>
    <p:extLst>
      <p:ext uri="{BB962C8B-B14F-4D97-AF65-F5344CB8AC3E}">
        <p14:creationId xmlns:p14="http://schemas.microsoft.com/office/powerpoint/2010/main" val="163388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95D7E-86B7-EEF8-CC43-200E3F7DBBB3}"/>
              </a:ext>
            </a:extLst>
          </p:cNvPr>
          <p:cNvSpPr>
            <a:spLocks noGrp="1"/>
          </p:cNvSpPr>
          <p:nvPr>
            <p:ph type="title"/>
          </p:nvPr>
        </p:nvSpPr>
        <p:spPr/>
        <p:txBody>
          <a:bodyPr/>
          <a:lstStyle/>
          <a:p>
            <a:r>
              <a:rPr lang="en-US" dirty="0"/>
              <a:t>Enlist</a:t>
            </a:r>
            <a:r>
              <a:rPr lang="en-US" baseline="30000" dirty="0"/>
              <a:t>®</a:t>
            </a:r>
            <a:r>
              <a:rPr lang="en-US" dirty="0"/>
              <a:t> cotton</a:t>
            </a:r>
          </a:p>
        </p:txBody>
      </p:sp>
      <p:sp>
        <p:nvSpPr>
          <p:cNvPr id="3" name="Slide Number Placeholder 2">
            <a:extLst>
              <a:ext uri="{FF2B5EF4-FFF2-40B4-BE49-F238E27FC236}">
                <a16:creationId xmlns:a16="http://schemas.microsoft.com/office/drawing/2014/main" id="{63D7C58C-DA79-387B-78DD-EAB1C291B387}"/>
              </a:ext>
            </a:extLst>
          </p:cNvPr>
          <p:cNvSpPr>
            <a:spLocks noGrp="1"/>
          </p:cNvSpPr>
          <p:nvPr>
            <p:ph type="sldNum" sz="quarter" idx="10"/>
          </p:nvPr>
        </p:nvSpPr>
        <p:spPr/>
        <p:txBody>
          <a:bodyPr/>
          <a:lstStyle/>
          <a:p>
            <a:pPr defTabSz="914377"/>
            <a:fld id="{1F36BDE1-9F69-D444-9770-E7676ED456C3}" type="slidenum">
              <a:rPr lang="en-US" smtClean="0"/>
              <a:pPr defTabSz="914377"/>
              <a:t>7</a:t>
            </a:fld>
            <a:endParaRPr lang="en-US" dirty="0"/>
          </a:p>
        </p:txBody>
      </p:sp>
      <p:sp>
        <p:nvSpPr>
          <p:cNvPr id="5" name="Content Placeholder 3">
            <a:extLst>
              <a:ext uri="{FF2B5EF4-FFF2-40B4-BE49-F238E27FC236}">
                <a16:creationId xmlns:a16="http://schemas.microsoft.com/office/drawing/2014/main" id="{3F0A7AF3-3046-5D59-2ECB-02912F171697}"/>
              </a:ext>
            </a:extLst>
          </p:cNvPr>
          <p:cNvSpPr txBox="1">
            <a:spLocks/>
          </p:cNvSpPr>
          <p:nvPr/>
        </p:nvSpPr>
        <p:spPr>
          <a:xfrm>
            <a:off x="3280167" y="1545863"/>
            <a:ext cx="8182158" cy="5040316"/>
          </a:xfrm>
          <a:prstGeom prst="rect">
            <a:avLst/>
          </a:prstGeom>
        </p:spPr>
        <p:txBody>
          <a:bodyPr/>
          <a:lstStyle>
            <a:lvl1pPr marL="288000" indent="-288000" algn="l" rtl="0" eaLnBrk="1" fontAlgn="base" hangingPunct="1">
              <a:lnSpc>
                <a:spcPts val="2600"/>
              </a:lnSpc>
              <a:spcBef>
                <a:spcPct val="40000"/>
              </a:spcBef>
              <a:spcAft>
                <a:spcPct val="0"/>
              </a:spcAft>
              <a:buClr>
                <a:schemeClr val="tx1"/>
              </a:buClr>
              <a:buFont typeface="Arial" pitchFamily="34" charset="0"/>
              <a:buChar char="•"/>
              <a:defRPr sz="2000">
                <a:solidFill>
                  <a:schemeClr val="tx1"/>
                </a:solidFill>
                <a:latin typeface="Arial"/>
                <a:ea typeface="+mn-ea"/>
                <a:cs typeface="Arial"/>
              </a:defRPr>
            </a:lvl1pPr>
            <a:lvl2pPr marL="576000" indent="-288000" algn="l" rtl="0" eaLnBrk="1" fontAlgn="base" hangingPunct="1">
              <a:lnSpc>
                <a:spcPts val="2600"/>
              </a:lnSpc>
              <a:spcBef>
                <a:spcPct val="15000"/>
              </a:spcBef>
              <a:spcAft>
                <a:spcPct val="0"/>
              </a:spcAft>
              <a:buFont typeface="Wingdings" panose="05000000000000000000" pitchFamily="2" charset="2"/>
              <a:buChar char="§"/>
              <a:defRPr sz="1800">
                <a:solidFill>
                  <a:schemeClr val="tx1"/>
                </a:solidFill>
                <a:latin typeface="Arial"/>
                <a:ea typeface="+mn-ea"/>
                <a:cs typeface="Arial"/>
              </a:defRPr>
            </a:lvl2pPr>
            <a:lvl3pPr marL="882000" indent="-288000" algn="l" rtl="0" eaLnBrk="1" fontAlgn="base" hangingPunct="1">
              <a:lnSpc>
                <a:spcPts val="2600"/>
              </a:lnSpc>
              <a:spcBef>
                <a:spcPts val="0"/>
              </a:spcBef>
              <a:spcAft>
                <a:spcPct val="0"/>
              </a:spcAft>
              <a:buFont typeface="Arial" pitchFamily="34" charset="0"/>
              <a:buChar char="−"/>
              <a:tabLst/>
              <a:defRPr sz="1600">
                <a:solidFill>
                  <a:schemeClr val="tx1"/>
                </a:solidFill>
                <a:latin typeface="Arial"/>
                <a:ea typeface="+mn-ea"/>
                <a:cs typeface="Arial"/>
              </a:defRPr>
            </a:lvl3pPr>
            <a:lvl4pPr marL="1152000" indent="-288000" algn="l" rtl="0" eaLnBrk="1" fontAlgn="base" hangingPunct="1">
              <a:lnSpc>
                <a:spcPts val="2600"/>
              </a:lnSpc>
              <a:spcBef>
                <a:spcPct val="0"/>
              </a:spcBef>
              <a:spcAft>
                <a:spcPct val="0"/>
              </a:spcAft>
              <a:buChar char="•"/>
              <a:defRPr sz="1400">
                <a:solidFill>
                  <a:schemeClr val="tx1"/>
                </a:solidFill>
                <a:latin typeface="Arial"/>
                <a:ea typeface="+mn-ea"/>
                <a:cs typeface="Arial"/>
              </a:defRPr>
            </a:lvl4pPr>
            <a:lvl5pPr marL="1440000" indent="-288000" algn="l" rtl="0" eaLnBrk="1" fontAlgn="base" hangingPunct="1">
              <a:lnSpc>
                <a:spcPts val="2600"/>
              </a:lnSpc>
              <a:spcBef>
                <a:spcPct val="0"/>
              </a:spcBef>
              <a:spcAft>
                <a:spcPct val="0"/>
              </a:spcAft>
              <a:buFont typeface="Arial" pitchFamily="34" charset="0"/>
              <a:buChar char="•"/>
              <a:defRPr sz="1200">
                <a:solidFill>
                  <a:schemeClr val="tx1"/>
                </a:solidFill>
                <a:latin typeface="Arial"/>
                <a:ea typeface="+mn-ea"/>
                <a:cs typeface="Arial"/>
              </a:defRPr>
            </a:lvl5pPr>
            <a:lvl6pPr marL="1603375" indent="-174625" algn="l" rtl="0" eaLnBrk="1" fontAlgn="base" hangingPunct="1">
              <a:spcBef>
                <a:spcPct val="0"/>
              </a:spcBef>
              <a:spcAft>
                <a:spcPct val="0"/>
              </a:spcAft>
              <a:buChar char="–"/>
              <a:defRPr sz="1400">
                <a:solidFill>
                  <a:schemeClr val="tx1"/>
                </a:solidFill>
                <a:latin typeface="+mn-lt"/>
                <a:ea typeface="+mn-ea"/>
              </a:defRPr>
            </a:lvl6pPr>
            <a:lvl7pPr marL="2060575" indent="-174625" algn="l" rtl="0" eaLnBrk="1" fontAlgn="base" hangingPunct="1">
              <a:spcBef>
                <a:spcPct val="0"/>
              </a:spcBef>
              <a:spcAft>
                <a:spcPct val="0"/>
              </a:spcAft>
              <a:buChar char="–"/>
              <a:defRPr sz="1400">
                <a:solidFill>
                  <a:schemeClr val="tx1"/>
                </a:solidFill>
                <a:latin typeface="+mn-lt"/>
                <a:ea typeface="+mn-ea"/>
              </a:defRPr>
            </a:lvl7pPr>
            <a:lvl8pPr marL="2517775" indent="-174625" algn="l" rtl="0" eaLnBrk="1" fontAlgn="base" hangingPunct="1">
              <a:spcBef>
                <a:spcPct val="0"/>
              </a:spcBef>
              <a:spcAft>
                <a:spcPct val="0"/>
              </a:spcAft>
              <a:buChar char="–"/>
              <a:defRPr sz="1400">
                <a:solidFill>
                  <a:schemeClr val="tx1"/>
                </a:solidFill>
                <a:latin typeface="+mn-lt"/>
                <a:ea typeface="+mn-ea"/>
              </a:defRPr>
            </a:lvl8pPr>
            <a:lvl9pPr marL="2974975" indent="-174625" algn="l" rtl="0" eaLnBrk="1" fontAlgn="base" hangingPunct="1">
              <a:spcBef>
                <a:spcPct val="0"/>
              </a:spcBef>
              <a:spcAft>
                <a:spcPct val="0"/>
              </a:spcAft>
              <a:buChar char="–"/>
              <a:defRPr sz="1400">
                <a:solidFill>
                  <a:schemeClr val="tx1"/>
                </a:solidFill>
                <a:latin typeface="+mn-lt"/>
                <a:ea typeface="+mn-ea"/>
              </a:defRPr>
            </a:lvl9pPr>
          </a:lstStyle>
          <a:p>
            <a:pPr marL="285750" marR="0" lvl="0" indent="-285750" algn="l" defTabSz="914400" rtl="0" eaLnBrk="1" fontAlgn="base" latinLnBrk="0" hangingPunct="1">
              <a:lnSpc>
                <a:spcPts val="2600"/>
              </a:lnSpc>
              <a:spcBef>
                <a:spcPts val="1200"/>
              </a:spcBef>
              <a:spcAft>
                <a:spcPct val="0"/>
              </a:spcAft>
              <a:buClr>
                <a:srgbClr val="5F5F5F"/>
              </a:buClr>
              <a:buSzTx/>
              <a:buFont typeface="Arial" pitchFamily="34" charset="0"/>
              <a:buChar char="•"/>
              <a:tabLst>
                <a:tab pos="457200" algn="l"/>
              </a:tabLst>
              <a:defRPr/>
            </a:pPr>
            <a:r>
              <a:rPr kumimoji="0" lang="en-US" altLang="en-US" sz="2000" b="0" i="0" u="none" strike="noStrike" kern="0" cap="none" spc="0" normalizeH="0" baseline="0" noProof="0" dirty="0">
                <a:ln>
                  <a:noFill/>
                </a:ln>
                <a:solidFill>
                  <a:srgbClr val="000000"/>
                </a:solidFill>
                <a:effectLst/>
                <a:uLnTx/>
                <a:uFillTx/>
                <a:latin typeface="Arial"/>
                <a:ea typeface="ＭＳ Ｐゴシック"/>
                <a:cs typeface="Arial"/>
              </a:rPr>
              <a:t>Enlist</a:t>
            </a:r>
            <a:r>
              <a:rPr lang="en-US" altLang="en-US" kern="0" baseline="30000" dirty="0">
                <a:solidFill>
                  <a:srgbClr val="000000"/>
                </a:solidFill>
                <a:ea typeface="ＭＳ Ｐゴシック"/>
              </a:rPr>
              <a:t>®</a:t>
            </a:r>
            <a:r>
              <a:rPr kumimoji="0" lang="en-US" altLang="en-US" sz="2000" b="0" i="0" u="none" strike="noStrike" kern="0" cap="none" spc="0" normalizeH="0" baseline="0" noProof="0" dirty="0">
                <a:ln>
                  <a:noFill/>
                </a:ln>
                <a:solidFill>
                  <a:srgbClr val="000000"/>
                </a:solidFill>
                <a:effectLst/>
                <a:uLnTx/>
                <a:uFillTx/>
                <a:latin typeface="Arial"/>
                <a:ea typeface="ＭＳ Ｐゴシック"/>
                <a:cs typeface="Arial"/>
              </a:rPr>
              <a:t> cotton is exclusively available in </a:t>
            </a:r>
            <a:r>
              <a:rPr kumimoji="0" lang="en-US" altLang="en-US" sz="2000" b="0" i="0" u="none" strike="noStrike" kern="0" cap="none" spc="0" normalizeH="0" baseline="0" noProof="0" dirty="0" err="1">
                <a:ln>
                  <a:noFill/>
                </a:ln>
                <a:solidFill>
                  <a:srgbClr val="000000"/>
                </a:solidFill>
                <a:effectLst/>
                <a:uLnTx/>
                <a:uFillTx/>
                <a:latin typeface="Arial"/>
                <a:ea typeface="ＭＳ Ｐゴシック"/>
                <a:cs typeface="Arial"/>
              </a:rPr>
              <a:t>PhytoGen</a:t>
            </a:r>
            <a:r>
              <a:rPr kumimoji="0" lang="en-US" altLang="en-US" sz="2000" b="0" i="0" u="none" strike="noStrike" kern="0" cap="none" spc="0" normalizeH="0" baseline="30000" noProof="0" dirty="0">
                <a:ln>
                  <a:noFill/>
                </a:ln>
                <a:solidFill>
                  <a:srgbClr val="000000"/>
                </a:solidFill>
                <a:effectLst/>
                <a:uLnTx/>
                <a:uFillTx/>
                <a:latin typeface="Arial"/>
                <a:ea typeface="ＭＳ Ｐゴシック"/>
                <a:cs typeface="Arial"/>
              </a:rPr>
              <a:t>®</a:t>
            </a:r>
            <a:r>
              <a:rPr kumimoji="0" lang="en-US" altLang="en-US" sz="2000" b="0" i="0" u="none" strike="noStrike" kern="0" cap="none" spc="0" normalizeH="0" baseline="0" noProof="0" dirty="0">
                <a:ln>
                  <a:noFill/>
                </a:ln>
                <a:solidFill>
                  <a:srgbClr val="000000"/>
                </a:solidFill>
                <a:effectLst/>
                <a:uLnTx/>
                <a:uFillTx/>
                <a:latin typeface="Arial"/>
                <a:ea typeface="ＭＳ Ｐゴシック"/>
                <a:cs typeface="Arial"/>
              </a:rPr>
              <a:t> brand varieties.</a:t>
            </a:r>
          </a:p>
          <a:p>
            <a:pPr marL="285750" marR="0" lvl="0" indent="-285750" algn="l" defTabSz="914400" rtl="0" eaLnBrk="1" fontAlgn="base" latinLnBrk="0" hangingPunct="1">
              <a:lnSpc>
                <a:spcPts val="2600"/>
              </a:lnSpc>
              <a:spcBef>
                <a:spcPts val="1200"/>
              </a:spcBef>
              <a:spcAft>
                <a:spcPct val="0"/>
              </a:spcAft>
              <a:buClr>
                <a:srgbClr val="5F5F5F"/>
              </a:buClr>
              <a:buSzTx/>
              <a:buFont typeface="Arial" pitchFamily="34" charset="0"/>
              <a:buChar char="•"/>
              <a:tabLst>
                <a:tab pos="457200" algn="l"/>
              </a:tabLst>
              <a:defRPr/>
            </a:pPr>
            <a:r>
              <a:rPr kumimoji="0" lang="en-US" altLang="en-US" sz="2000" b="0" i="0" u="none" strike="noStrike" kern="0" cap="none" spc="0" normalizeH="0" baseline="0" noProof="0" dirty="0">
                <a:ln>
                  <a:noFill/>
                </a:ln>
                <a:solidFill>
                  <a:srgbClr val="000000"/>
                </a:solidFill>
                <a:effectLst/>
                <a:uLnTx/>
                <a:uFillTx/>
                <a:latin typeface="Arial"/>
                <a:ea typeface="ＭＳ Ｐゴシック"/>
                <a:cs typeface="Arial"/>
              </a:rPr>
              <a:t>The Enlist cotton trait in </a:t>
            </a:r>
            <a:r>
              <a:rPr kumimoji="0" lang="en-US" altLang="en-US" sz="2000" b="0" i="0" u="none" strike="noStrike" kern="0" cap="none" spc="0" normalizeH="0" baseline="0" noProof="0" dirty="0" err="1">
                <a:ln>
                  <a:noFill/>
                </a:ln>
                <a:solidFill>
                  <a:srgbClr val="000000"/>
                </a:solidFill>
                <a:effectLst/>
                <a:uLnTx/>
                <a:uFillTx/>
                <a:latin typeface="Arial"/>
                <a:ea typeface="ＭＳ Ｐゴシック"/>
                <a:cs typeface="Arial"/>
              </a:rPr>
              <a:t>PhytoGen</a:t>
            </a:r>
            <a:r>
              <a:rPr kumimoji="0" lang="en-US" altLang="en-US" sz="2000" b="0" i="0" u="none" strike="noStrike" kern="0" cap="none" spc="0" normalizeH="0" baseline="0" noProof="0" dirty="0">
                <a:ln>
                  <a:noFill/>
                </a:ln>
                <a:solidFill>
                  <a:srgbClr val="000000"/>
                </a:solidFill>
                <a:effectLst/>
                <a:uLnTx/>
                <a:uFillTx/>
                <a:latin typeface="Arial"/>
                <a:ea typeface="ＭＳ Ｐゴシック"/>
                <a:cs typeface="Arial"/>
              </a:rPr>
              <a:t> brand varieties launched in 2016, with Enlist</a:t>
            </a:r>
            <a:r>
              <a:rPr kumimoji="0" lang="en-US" altLang="en-US" sz="2000" b="0" i="0" u="none" strike="noStrike" kern="0" cap="none" spc="0" normalizeH="0" baseline="30000" noProof="0" dirty="0">
                <a:ln>
                  <a:noFill/>
                </a:ln>
                <a:solidFill>
                  <a:srgbClr val="000000"/>
                </a:solidFill>
                <a:effectLst/>
                <a:uLnTx/>
                <a:uFillTx/>
                <a:latin typeface="Arial"/>
                <a:ea typeface="ＭＳ Ｐゴシック"/>
                <a:cs typeface="Arial"/>
              </a:rPr>
              <a:t>® </a:t>
            </a:r>
            <a:r>
              <a:rPr kumimoji="0" lang="en-US" altLang="en-US" sz="2000" b="0" i="0" u="none" strike="noStrike" kern="0" cap="none" spc="0" normalizeH="0" baseline="0" noProof="0" dirty="0">
                <a:ln>
                  <a:noFill/>
                </a:ln>
                <a:solidFill>
                  <a:srgbClr val="000000"/>
                </a:solidFill>
                <a:effectLst/>
                <a:uLnTx/>
                <a:uFillTx/>
                <a:latin typeface="Arial"/>
                <a:ea typeface="ＭＳ Ｐゴシック"/>
                <a:cs typeface="Arial"/>
              </a:rPr>
              <a:t>herbicides for commercial use on Enlist cotton beginning in 2017.</a:t>
            </a:r>
          </a:p>
          <a:p>
            <a:pPr marL="285750" marR="0" lvl="0" indent="-285750" algn="l" defTabSz="914400" rtl="0" eaLnBrk="1" fontAlgn="base" latinLnBrk="0" hangingPunct="1">
              <a:lnSpc>
                <a:spcPts val="2600"/>
              </a:lnSpc>
              <a:spcBef>
                <a:spcPts val="1200"/>
              </a:spcBef>
              <a:spcAft>
                <a:spcPct val="0"/>
              </a:spcAft>
              <a:buClr>
                <a:srgbClr val="5F5F5F"/>
              </a:buClr>
              <a:buSzTx/>
              <a:buFont typeface="Arial" pitchFamily="34" charset="0"/>
              <a:buChar char="•"/>
              <a:tabLst>
                <a:tab pos="457200" algn="l"/>
              </a:tabLst>
              <a:defRPr/>
            </a:pPr>
            <a:r>
              <a:rPr kumimoji="0" lang="en-US" altLang="en-US" sz="2000" b="0" i="0" u="none" strike="noStrike" kern="0" cap="none" spc="0" normalizeH="0" baseline="0" noProof="0" dirty="0">
                <a:ln>
                  <a:noFill/>
                </a:ln>
                <a:solidFill>
                  <a:srgbClr val="000000"/>
                </a:solidFill>
                <a:effectLst/>
                <a:uLnTx/>
                <a:uFillTx/>
                <a:latin typeface="Arial"/>
                <a:ea typeface="ＭＳ Ｐゴシック"/>
                <a:cs typeface="Arial"/>
              </a:rPr>
              <a:t>The </a:t>
            </a:r>
            <a:r>
              <a:rPr kumimoji="0" lang="en-US" altLang="en-US" sz="2000" b="0" i="0" u="none" strike="noStrike" kern="0" cap="none" spc="0" normalizeH="0" baseline="0" noProof="0" dirty="0" err="1">
                <a:ln>
                  <a:noFill/>
                </a:ln>
                <a:solidFill>
                  <a:srgbClr val="000000"/>
                </a:solidFill>
                <a:effectLst/>
                <a:uLnTx/>
                <a:uFillTx/>
                <a:latin typeface="Arial"/>
                <a:ea typeface="ＭＳ Ｐゴシック"/>
                <a:cs typeface="Arial"/>
              </a:rPr>
              <a:t>PhytoGen</a:t>
            </a:r>
            <a:r>
              <a:rPr kumimoji="0" lang="en-US" altLang="en-US" sz="2000" b="0" i="0" u="none" strike="noStrike" kern="0" cap="none" spc="0" normalizeH="0" baseline="0" noProof="0" dirty="0">
                <a:ln>
                  <a:noFill/>
                </a:ln>
                <a:solidFill>
                  <a:srgbClr val="000000"/>
                </a:solidFill>
                <a:effectLst/>
                <a:uLnTx/>
                <a:uFillTx/>
                <a:latin typeface="Arial"/>
                <a:ea typeface="ＭＳ Ｐゴシック"/>
                <a:cs typeface="Arial"/>
              </a:rPr>
              <a:t> portfolio has completed a rapid trait transition to cotton varieties containing the Enlist</a:t>
            </a:r>
            <a:r>
              <a:rPr kumimoji="0" lang="en-US" altLang="en-US" sz="2000" b="0" i="0" u="none" strike="noStrike" kern="0" cap="none" spc="0" normalizeH="0" baseline="30000" noProof="0" dirty="0">
                <a:ln>
                  <a:noFill/>
                </a:ln>
                <a:solidFill>
                  <a:srgbClr val="000000"/>
                </a:solidFill>
                <a:effectLst/>
                <a:uLnTx/>
                <a:uFillTx/>
                <a:latin typeface="Arial"/>
                <a:ea typeface="ＭＳ Ｐゴシック"/>
                <a:cs typeface="Arial"/>
              </a:rPr>
              <a:t>®</a:t>
            </a:r>
            <a:r>
              <a:rPr kumimoji="0" lang="en-US" altLang="en-US" sz="2000" b="0" i="0" u="none" strike="noStrike" kern="0" cap="none" spc="0" normalizeH="0" baseline="0" noProof="0" dirty="0">
                <a:ln>
                  <a:noFill/>
                </a:ln>
                <a:solidFill>
                  <a:srgbClr val="000000"/>
                </a:solidFill>
                <a:effectLst/>
                <a:uLnTx/>
                <a:uFillTx/>
                <a:latin typeface="Arial"/>
                <a:ea typeface="ＭＳ Ｐゴシック"/>
                <a:cs typeface="Arial"/>
              </a:rPr>
              <a:t> trait.</a:t>
            </a:r>
          </a:p>
          <a:p>
            <a:pPr marL="285750" marR="0" lvl="0" indent="-285750" algn="l" defTabSz="914400" rtl="0" eaLnBrk="1" fontAlgn="base" latinLnBrk="0" hangingPunct="1">
              <a:lnSpc>
                <a:spcPts val="2600"/>
              </a:lnSpc>
              <a:spcBef>
                <a:spcPts val="1200"/>
              </a:spcBef>
              <a:spcAft>
                <a:spcPct val="0"/>
              </a:spcAft>
              <a:buClr>
                <a:srgbClr val="5F5F5F"/>
              </a:buClr>
              <a:buSzTx/>
              <a:buFont typeface="Arial" pitchFamily="34" charset="0"/>
              <a:buChar char="•"/>
              <a:tabLst>
                <a:tab pos="457200" algn="l"/>
              </a:tabLst>
              <a:defRPr/>
            </a:pPr>
            <a:r>
              <a:rPr kumimoji="0" lang="en-US" altLang="en-US" sz="2000" b="0" i="0" u="none" strike="noStrike" kern="0" cap="none" spc="0" normalizeH="0" baseline="0" noProof="0" dirty="0">
                <a:ln>
                  <a:noFill/>
                </a:ln>
                <a:solidFill>
                  <a:srgbClr val="000000"/>
                </a:solidFill>
                <a:effectLst/>
                <a:uLnTx/>
                <a:uFillTx/>
                <a:latin typeface="Arial"/>
                <a:ea typeface="ＭＳ Ｐゴシック"/>
                <a:cs typeface="Arial"/>
              </a:rPr>
              <a:t>Provides the most advanced herbicide trait system in cotton.</a:t>
            </a:r>
          </a:p>
          <a:p>
            <a:pPr marL="288000" marR="0" lvl="0" indent="-288000" algn="l" defTabSz="914400" rtl="0" eaLnBrk="1" fontAlgn="base" latinLnBrk="0" hangingPunct="1">
              <a:lnSpc>
                <a:spcPts val="2600"/>
              </a:lnSpc>
              <a:spcBef>
                <a:spcPct val="40000"/>
              </a:spcBef>
              <a:spcAft>
                <a:spcPct val="0"/>
              </a:spcAft>
              <a:buClr>
                <a:srgbClr val="000000"/>
              </a:buClr>
              <a:buSzTx/>
              <a:buFont typeface="Arial" pitchFamily="34" charset="0"/>
              <a:buChar char="•"/>
              <a:tabLst/>
              <a:defRPr/>
            </a:pPr>
            <a:endParaRPr kumimoji="0" lang="en-US" sz="2000" b="0" i="0" u="none" strike="noStrike" kern="0" cap="none" spc="0" normalizeH="0" baseline="0" noProof="0" dirty="0">
              <a:ln>
                <a:noFill/>
              </a:ln>
              <a:solidFill>
                <a:srgbClr val="000000"/>
              </a:solidFill>
              <a:effectLst/>
              <a:uLnTx/>
              <a:uFillTx/>
              <a:latin typeface="Arial"/>
              <a:ea typeface="ＭＳ Ｐゴシック"/>
              <a:cs typeface="Arial"/>
            </a:endParaRPr>
          </a:p>
        </p:txBody>
      </p:sp>
      <p:graphicFrame>
        <p:nvGraphicFramePr>
          <p:cNvPr id="7" name="Table 6">
            <a:extLst>
              <a:ext uri="{FF2B5EF4-FFF2-40B4-BE49-F238E27FC236}">
                <a16:creationId xmlns:a16="http://schemas.microsoft.com/office/drawing/2014/main" id="{FCC27109-3BFA-25D5-7FA6-CEB386DA0954}"/>
              </a:ext>
            </a:extLst>
          </p:cNvPr>
          <p:cNvGraphicFramePr>
            <a:graphicFrameLocks noGrp="1"/>
          </p:cNvGraphicFramePr>
          <p:nvPr>
            <p:extLst>
              <p:ext uri="{D42A27DB-BD31-4B8C-83A1-F6EECF244321}">
                <p14:modId xmlns:p14="http://schemas.microsoft.com/office/powerpoint/2010/main" val="1813140853"/>
              </p:ext>
            </p:extLst>
          </p:nvPr>
        </p:nvGraphicFramePr>
        <p:xfrm>
          <a:off x="609600" y="3574777"/>
          <a:ext cx="2271424" cy="1737360"/>
        </p:xfrm>
        <a:graphic>
          <a:graphicData uri="http://schemas.openxmlformats.org/drawingml/2006/table">
            <a:tbl>
              <a:tblPr firstRow="1" bandRow="1">
                <a:tableStyleId>{5C22544A-7EE6-4342-B048-85BDC9FD1C3A}</a:tableStyleId>
              </a:tblPr>
              <a:tblGrid>
                <a:gridCol w="2271424">
                  <a:extLst>
                    <a:ext uri="{9D8B030D-6E8A-4147-A177-3AD203B41FA5}">
                      <a16:colId xmlns:a16="http://schemas.microsoft.com/office/drawing/2014/main" val="20000"/>
                    </a:ext>
                  </a:extLst>
                </a:gridCol>
              </a:tblGrid>
              <a:tr h="612185">
                <a:tc>
                  <a:txBody>
                    <a:bodyPr/>
                    <a:lstStyle/>
                    <a:p>
                      <a:pPr algn="ctr"/>
                      <a:r>
                        <a:rPr lang="en-US" dirty="0">
                          <a:solidFill>
                            <a:schemeClr val="tx1"/>
                          </a:solidFill>
                          <a:latin typeface="Arial" panose="020B0604020202020204" pitchFamily="34" charset="0"/>
                          <a:cs typeface="Arial" panose="020B0604020202020204" pitchFamily="34" charset="0"/>
                        </a:rPr>
                        <a:t>Herbicide Tolerances</a:t>
                      </a:r>
                    </a:p>
                  </a:txBody>
                  <a:tcPr/>
                </a:tc>
                <a:extLst>
                  <a:ext uri="{0D108BD9-81ED-4DB2-BD59-A6C34878D82A}">
                    <a16:rowId xmlns:a16="http://schemas.microsoft.com/office/drawing/2014/main" val="10000"/>
                  </a:ext>
                </a:extLst>
              </a:tr>
              <a:tr h="349820">
                <a:tc>
                  <a:txBody>
                    <a:bodyPr/>
                    <a:lstStyle/>
                    <a:p>
                      <a:pPr algn="ctr"/>
                      <a:r>
                        <a:rPr lang="en-US" dirty="0">
                          <a:solidFill>
                            <a:schemeClr val="tx1"/>
                          </a:solidFill>
                          <a:latin typeface="Arial" panose="020B0604020202020204" pitchFamily="34" charset="0"/>
                          <a:cs typeface="Arial" panose="020B0604020202020204" pitchFamily="34" charset="0"/>
                        </a:rPr>
                        <a:t>2,4-D choline</a:t>
                      </a:r>
                    </a:p>
                  </a:txBody>
                  <a:tcPr/>
                </a:tc>
                <a:extLst>
                  <a:ext uri="{0D108BD9-81ED-4DB2-BD59-A6C34878D82A}">
                    <a16:rowId xmlns:a16="http://schemas.microsoft.com/office/drawing/2014/main" val="10001"/>
                  </a:ext>
                </a:extLst>
              </a:tr>
              <a:tr h="349820">
                <a:tc>
                  <a:txBody>
                    <a:bodyPr/>
                    <a:lstStyle/>
                    <a:p>
                      <a:pPr algn="ctr"/>
                      <a:r>
                        <a:rPr lang="en-US" dirty="0">
                          <a:solidFill>
                            <a:schemeClr val="tx1"/>
                          </a:solidFill>
                          <a:latin typeface="Arial" panose="020B0604020202020204" pitchFamily="34" charset="0"/>
                          <a:cs typeface="Arial" panose="020B0604020202020204" pitchFamily="34" charset="0"/>
                        </a:rPr>
                        <a:t>Glyphosate</a:t>
                      </a:r>
                    </a:p>
                  </a:txBody>
                  <a:tcPr/>
                </a:tc>
                <a:extLst>
                  <a:ext uri="{0D108BD9-81ED-4DB2-BD59-A6C34878D82A}">
                    <a16:rowId xmlns:a16="http://schemas.microsoft.com/office/drawing/2014/main" val="10002"/>
                  </a:ext>
                </a:extLst>
              </a:tr>
              <a:tr h="349820">
                <a:tc>
                  <a:txBody>
                    <a:bodyPr/>
                    <a:lstStyle/>
                    <a:p>
                      <a:pPr algn="ctr"/>
                      <a:r>
                        <a:rPr lang="en-US" dirty="0">
                          <a:solidFill>
                            <a:schemeClr val="tx1"/>
                          </a:solidFill>
                          <a:latin typeface="Arial" panose="020B0604020202020204" pitchFamily="34" charset="0"/>
                          <a:cs typeface="Arial" panose="020B0604020202020204" pitchFamily="34" charset="0"/>
                        </a:rPr>
                        <a:t>Glufosinate</a:t>
                      </a:r>
                    </a:p>
                  </a:txBody>
                  <a:tcPr/>
                </a:tc>
                <a:extLst>
                  <a:ext uri="{0D108BD9-81ED-4DB2-BD59-A6C34878D82A}">
                    <a16:rowId xmlns:a16="http://schemas.microsoft.com/office/drawing/2014/main" val="10003"/>
                  </a:ext>
                </a:extLst>
              </a:tr>
            </a:tbl>
          </a:graphicData>
        </a:graphic>
      </p:graphicFrame>
      <p:pic>
        <p:nvPicPr>
          <p:cNvPr id="8" name="Picture 7" descr="Logo, company name&#10;&#10;Description automatically generated">
            <a:extLst>
              <a:ext uri="{FF2B5EF4-FFF2-40B4-BE49-F238E27FC236}">
                <a16:creationId xmlns:a16="http://schemas.microsoft.com/office/drawing/2014/main" id="{10E5AA98-4D9B-3BA6-892A-9A3D585608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308" y="1545863"/>
            <a:ext cx="1390009" cy="1582049"/>
          </a:xfrm>
          <a:prstGeom prst="rect">
            <a:avLst/>
          </a:prstGeom>
        </p:spPr>
      </p:pic>
    </p:spTree>
    <p:extLst>
      <p:ext uri="{BB962C8B-B14F-4D97-AF65-F5344CB8AC3E}">
        <p14:creationId xmlns:p14="http://schemas.microsoft.com/office/powerpoint/2010/main" val="955809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F1A1F-5543-E73C-0FB2-EEB4928C88FA}"/>
              </a:ext>
            </a:extLst>
          </p:cNvPr>
          <p:cNvSpPr>
            <a:spLocks noGrp="1"/>
          </p:cNvSpPr>
          <p:nvPr>
            <p:ph type="title"/>
          </p:nvPr>
        </p:nvSpPr>
        <p:spPr/>
        <p:txBody>
          <a:bodyPr/>
          <a:lstStyle/>
          <a:p>
            <a:r>
              <a:rPr lang="en-US" dirty="0"/>
              <a:t>Enlist</a:t>
            </a:r>
            <a:r>
              <a:rPr lang="en-US" baseline="30000" dirty="0"/>
              <a:t>®</a:t>
            </a:r>
            <a:r>
              <a:rPr lang="en-US" dirty="0"/>
              <a:t> corn</a:t>
            </a:r>
          </a:p>
        </p:txBody>
      </p:sp>
      <p:sp>
        <p:nvSpPr>
          <p:cNvPr id="3" name="Slide Number Placeholder 2">
            <a:extLst>
              <a:ext uri="{FF2B5EF4-FFF2-40B4-BE49-F238E27FC236}">
                <a16:creationId xmlns:a16="http://schemas.microsoft.com/office/drawing/2014/main" id="{05849B05-CBDA-4F07-FE29-8F7572003685}"/>
              </a:ext>
            </a:extLst>
          </p:cNvPr>
          <p:cNvSpPr>
            <a:spLocks noGrp="1"/>
          </p:cNvSpPr>
          <p:nvPr>
            <p:ph type="sldNum" sz="quarter" idx="10"/>
          </p:nvPr>
        </p:nvSpPr>
        <p:spPr/>
        <p:txBody>
          <a:bodyPr/>
          <a:lstStyle/>
          <a:p>
            <a:pPr defTabSz="914377"/>
            <a:fld id="{1F36BDE1-9F69-D444-9770-E7676ED456C3}" type="slidenum">
              <a:rPr lang="en-US" smtClean="0"/>
              <a:pPr defTabSz="914377"/>
              <a:t>8</a:t>
            </a:fld>
            <a:endParaRPr lang="en-US" dirty="0"/>
          </a:p>
        </p:txBody>
      </p:sp>
      <p:sp>
        <p:nvSpPr>
          <p:cNvPr id="5" name="Content Placeholder 1">
            <a:extLst>
              <a:ext uri="{FF2B5EF4-FFF2-40B4-BE49-F238E27FC236}">
                <a16:creationId xmlns:a16="http://schemas.microsoft.com/office/drawing/2014/main" id="{11D41EE2-7531-2A8D-AD66-5EF928F7748D}"/>
              </a:ext>
            </a:extLst>
          </p:cNvPr>
          <p:cNvSpPr txBox="1">
            <a:spLocks/>
          </p:cNvSpPr>
          <p:nvPr/>
        </p:nvSpPr>
        <p:spPr>
          <a:xfrm>
            <a:off x="3102429" y="1313827"/>
            <a:ext cx="8479971" cy="4964559"/>
          </a:xfrm>
          <a:prstGeom prst="rect">
            <a:avLst/>
          </a:prstGeom>
        </p:spPr>
        <p:txBody>
          <a:bodyPr/>
          <a:lstStyle>
            <a:lvl1pPr marL="288000" indent="-288000" algn="l" rtl="0" eaLnBrk="1" fontAlgn="base" hangingPunct="1">
              <a:lnSpc>
                <a:spcPts val="2600"/>
              </a:lnSpc>
              <a:spcBef>
                <a:spcPct val="40000"/>
              </a:spcBef>
              <a:spcAft>
                <a:spcPct val="0"/>
              </a:spcAft>
              <a:buClr>
                <a:schemeClr val="tx1"/>
              </a:buClr>
              <a:buFont typeface="Arial" pitchFamily="34" charset="0"/>
              <a:buChar char="•"/>
              <a:defRPr sz="2000">
                <a:solidFill>
                  <a:schemeClr val="tx1"/>
                </a:solidFill>
                <a:latin typeface="Arial"/>
                <a:ea typeface="+mn-ea"/>
                <a:cs typeface="Arial"/>
              </a:defRPr>
            </a:lvl1pPr>
            <a:lvl2pPr marL="576000" indent="-288000" algn="l" rtl="0" eaLnBrk="1" fontAlgn="base" hangingPunct="1">
              <a:lnSpc>
                <a:spcPts val="2600"/>
              </a:lnSpc>
              <a:spcBef>
                <a:spcPct val="15000"/>
              </a:spcBef>
              <a:spcAft>
                <a:spcPct val="0"/>
              </a:spcAft>
              <a:buFont typeface="Wingdings" panose="05000000000000000000" pitchFamily="2" charset="2"/>
              <a:buChar char="§"/>
              <a:defRPr sz="1800">
                <a:solidFill>
                  <a:schemeClr val="tx1"/>
                </a:solidFill>
                <a:latin typeface="Arial"/>
                <a:ea typeface="+mn-ea"/>
                <a:cs typeface="Arial"/>
              </a:defRPr>
            </a:lvl2pPr>
            <a:lvl3pPr marL="882000" indent="-288000" algn="l" rtl="0" eaLnBrk="1" fontAlgn="base" hangingPunct="1">
              <a:lnSpc>
                <a:spcPts val="2600"/>
              </a:lnSpc>
              <a:spcBef>
                <a:spcPts val="0"/>
              </a:spcBef>
              <a:spcAft>
                <a:spcPct val="0"/>
              </a:spcAft>
              <a:buFont typeface="Arial" pitchFamily="34" charset="0"/>
              <a:buChar char="−"/>
              <a:tabLst/>
              <a:defRPr sz="1600">
                <a:solidFill>
                  <a:schemeClr val="tx1"/>
                </a:solidFill>
                <a:latin typeface="Arial"/>
                <a:ea typeface="+mn-ea"/>
                <a:cs typeface="Arial"/>
              </a:defRPr>
            </a:lvl3pPr>
            <a:lvl4pPr marL="1152000" indent="-288000" algn="l" rtl="0" eaLnBrk="1" fontAlgn="base" hangingPunct="1">
              <a:lnSpc>
                <a:spcPts val="2600"/>
              </a:lnSpc>
              <a:spcBef>
                <a:spcPct val="0"/>
              </a:spcBef>
              <a:spcAft>
                <a:spcPct val="0"/>
              </a:spcAft>
              <a:buChar char="•"/>
              <a:defRPr sz="1400">
                <a:solidFill>
                  <a:schemeClr val="tx1"/>
                </a:solidFill>
                <a:latin typeface="Arial"/>
                <a:ea typeface="+mn-ea"/>
                <a:cs typeface="Arial"/>
              </a:defRPr>
            </a:lvl4pPr>
            <a:lvl5pPr marL="1440000" indent="-288000" algn="l" rtl="0" eaLnBrk="1" fontAlgn="base" hangingPunct="1">
              <a:lnSpc>
                <a:spcPts val="2600"/>
              </a:lnSpc>
              <a:spcBef>
                <a:spcPct val="0"/>
              </a:spcBef>
              <a:spcAft>
                <a:spcPct val="0"/>
              </a:spcAft>
              <a:buFont typeface="Arial" pitchFamily="34" charset="0"/>
              <a:buChar char="•"/>
              <a:defRPr sz="1200">
                <a:solidFill>
                  <a:schemeClr val="tx1"/>
                </a:solidFill>
                <a:latin typeface="Arial"/>
                <a:ea typeface="+mn-ea"/>
                <a:cs typeface="Arial"/>
              </a:defRPr>
            </a:lvl5pPr>
            <a:lvl6pPr marL="1603375" indent="-174625" algn="l" rtl="0" eaLnBrk="1" fontAlgn="base" hangingPunct="1">
              <a:spcBef>
                <a:spcPct val="0"/>
              </a:spcBef>
              <a:spcAft>
                <a:spcPct val="0"/>
              </a:spcAft>
              <a:buChar char="–"/>
              <a:defRPr sz="1400">
                <a:solidFill>
                  <a:schemeClr val="tx1"/>
                </a:solidFill>
                <a:latin typeface="+mn-lt"/>
                <a:ea typeface="+mn-ea"/>
              </a:defRPr>
            </a:lvl6pPr>
            <a:lvl7pPr marL="2060575" indent="-174625" algn="l" rtl="0" eaLnBrk="1" fontAlgn="base" hangingPunct="1">
              <a:spcBef>
                <a:spcPct val="0"/>
              </a:spcBef>
              <a:spcAft>
                <a:spcPct val="0"/>
              </a:spcAft>
              <a:buChar char="–"/>
              <a:defRPr sz="1400">
                <a:solidFill>
                  <a:schemeClr val="tx1"/>
                </a:solidFill>
                <a:latin typeface="+mn-lt"/>
                <a:ea typeface="+mn-ea"/>
              </a:defRPr>
            </a:lvl7pPr>
            <a:lvl8pPr marL="2517775" indent="-174625" algn="l" rtl="0" eaLnBrk="1" fontAlgn="base" hangingPunct="1">
              <a:spcBef>
                <a:spcPct val="0"/>
              </a:spcBef>
              <a:spcAft>
                <a:spcPct val="0"/>
              </a:spcAft>
              <a:buChar char="–"/>
              <a:defRPr sz="1400">
                <a:solidFill>
                  <a:schemeClr val="tx1"/>
                </a:solidFill>
                <a:latin typeface="+mn-lt"/>
                <a:ea typeface="+mn-ea"/>
              </a:defRPr>
            </a:lvl8pPr>
            <a:lvl9pPr marL="2974975" indent="-174625" algn="l" rtl="0" eaLnBrk="1" fontAlgn="base" hangingPunct="1">
              <a:spcBef>
                <a:spcPct val="0"/>
              </a:spcBef>
              <a:spcAft>
                <a:spcPct val="0"/>
              </a:spcAft>
              <a:buChar char="–"/>
              <a:defRPr sz="1400">
                <a:solidFill>
                  <a:schemeClr val="tx1"/>
                </a:solidFill>
                <a:latin typeface="+mn-lt"/>
                <a:ea typeface="+mn-ea"/>
              </a:defRPr>
            </a:lvl9pPr>
          </a:lstStyle>
          <a:p>
            <a:pPr marL="285750" marR="0" lvl="0" indent="-285750" algn="l" defTabSz="914400" rtl="0" eaLnBrk="0" fontAlgn="base" latinLnBrk="0" hangingPunct="0">
              <a:lnSpc>
                <a:spcPct val="100000"/>
              </a:lnSpc>
              <a:spcBef>
                <a:spcPts val="1200"/>
              </a:spcBef>
              <a:spcAft>
                <a:spcPct val="0"/>
              </a:spcAft>
              <a:buClr>
                <a:srgbClr val="5F5F5F"/>
              </a:buClr>
              <a:buSzTx/>
              <a:buFont typeface="Arial"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The Enlist</a:t>
            </a:r>
            <a:r>
              <a:rPr kumimoji="0" lang="en-US" sz="2000" b="0" i="0" u="none" strike="noStrike" kern="0" cap="none" spc="0" normalizeH="0" baseline="30000" noProof="0" dirty="0">
                <a:ln>
                  <a:noFill/>
                </a:ln>
                <a:solidFill>
                  <a:srgbClr val="000000"/>
                </a:solidFill>
                <a:effectLst/>
                <a:uLnTx/>
                <a:uFillTx/>
                <a:latin typeface="Arial"/>
                <a:ea typeface="ＭＳ Ｐゴシック"/>
                <a:cs typeface="Arial"/>
              </a:rPr>
              <a:t>®</a:t>
            </a: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 corn trait is available as </a:t>
            </a:r>
            <a:r>
              <a:rPr kumimoji="0" lang="en-US" sz="2000" b="0" i="0" u="none" strike="noStrike" kern="0" cap="none" spc="0" normalizeH="0" baseline="0" noProof="0" dirty="0" err="1">
                <a:ln>
                  <a:noFill/>
                </a:ln>
                <a:solidFill>
                  <a:srgbClr val="000000"/>
                </a:solidFill>
                <a:effectLst/>
                <a:uLnTx/>
                <a:uFillTx/>
                <a:latin typeface="Arial"/>
                <a:ea typeface="ＭＳ Ｐゴシック"/>
                <a:cs typeface="Arial"/>
              </a:rPr>
              <a:t>Vorceed</a:t>
            </a:r>
            <a:r>
              <a:rPr kumimoji="0" lang="en-US" sz="2000" b="0" i="0" u="none" strike="noStrike" kern="0" cap="none" spc="0" normalizeH="0" baseline="30000" noProof="0" dirty="0">
                <a:ln>
                  <a:noFill/>
                </a:ln>
                <a:solidFill>
                  <a:srgbClr val="000000"/>
                </a:solidFill>
                <a:effectLst/>
                <a:uLnTx/>
                <a:uFillTx/>
                <a:latin typeface="Arial"/>
                <a:ea typeface="ＭＳ Ｐゴシック"/>
                <a:cs typeface="Arial"/>
              </a:rPr>
              <a:t>™</a:t>
            </a: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 Enlist</a:t>
            </a:r>
            <a:r>
              <a:rPr kumimoji="0" lang="en-US" sz="2000" b="0" i="0" u="none" strike="noStrike" kern="0" cap="none" spc="0" normalizeH="0" baseline="30000" noProof="0" dirty="0">
                <a:ln>
                  <a:noFill/>
                </a:ln>
                <a:solidFill>
                  <a:srgbClr val="000000"/>
                </a:solidFill>
                <a:effectLst/>
                <a:uLnTx/>
                <a:uFillTx/>
                <a:latin typeface="Arial"/>
                <a:ea typeface="ＭＳ Ｐゴシック"/>
                <a:cs typeface="Arial"/>
              </a:rPr>
              <a:t>®</a:t>
            </a: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 and </a:t>
            </a:r>
            <a:b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br>
            <a:r>
              <a:rPr kumimoji="0" lang="en-US" sz="2000" b="0" i="0" u="none" strike="noStrike" kern="0" cap="none" spc="0" normalizeH="0" baseline="0" noProof="0" dirty="0" err="1">
                <a:ln>
                  <a:noFill/>
                </a:ln>
                <a:solidFill>
                  <a:srgbClr val="000000"/>
                </a:solidFill>
                <a:effectLst/>
                <a:uLnTx/>
                <a:uFillTx/>
                <a:latin typeface="Arial"/>
                <a:ea typeface="ＭＳ Ｐゴシック"/>
                <a:cs typeface="Arial"/>
              </a:rPr>
              <a:t>PowerCore</a:t>
            </a:r>
            <a:r>
              <a:rPr kumimoji="0" lang="en-US" sz="2000" b="0" i="0" u="none" strike="noStrike" kern="0" cap="none" spc="0" normalizeH="0" baseline="30000" noProof="0" dirty="0">
                <a:ln>
                  <a:noFill/>
                </a:ln>
                <a:solidFill>
                  <a:srgbClr val="000000"/>
                </a:solidFill>
                <a:effectLst/>
                <a:uLnTx/>
                <a:uFillTx/>
                <a:latin typeface="Arial"/>
                <a:ea typeface="ＭＳ Ｐゴシック"/>
                <a:cs typeface="Arial"/>
              </a:rPr>
              <a:t>®</a:t>
            </a: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 Enlist</a:t>
            </a:r>
            <a:r>
              <a:rPr kumimoji="0" lang="en-US" sz="2000" b="0" i="0" u="none" strike="noStrike" kern="0" cap="none" spc="0" normalizeH="0" baseline="30000" noProof="0" dirty="0">
                <a:ln>
                  <a:noFill/>
                </a:ln>
                <a:solidFill>
                  <a:srgbClr val="000000"/>
                </a:solidFill>
                <a:effectLst/>
                <a:uLnTx/>
                <a:uFillTx/>
                <a:latin typeface="Arial"/>
                <a:ea typeface="ＭＳ Ｐゴシック"/>
                <a:cs typeface="Arial"/>
              </a:rPr>
              <a:t>®</a:t>
            </a: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 hybrids</a:t>
            </a:r>
            <a:r>
              <a:rPr lang="en-US" kern="0" dirty="0">
                <a:solidFill>
                  <a:srgbClr val="000000"/>
                </a:solidFill>
                <a:ea typeface="ＭＳ Ｐゴシック"/>
              </a:rPr>
              <a:t>. Commercial launch was announced in March 2023 for the 2023 season.</a:t>
            </a:r>
          </a:p>
          <a:p>
            <a:pPr marL="285750" marR="0" lvl="0" indent="-285750" algn="l" defTabSz="914400" rtl="0" eaLnBrk="0" fontAlgn="base" latinLnBrk="0" hangingPunct="0">
              <a:lnSpc>
                <a:spcPct val="100000"/>
              </a:lnSpc>
              <a:spcBef>
                <a:spcPts val="1200"/>
              </a:spcBef>
              <a:spcAft>
                <a:spcPct val="0"/>
              </a:spcAft>
              <a:buClr>
                <a:srgbClr val="5F5F5F"/>
              </a:buClr>
              <a:buSzTx/>
              <a:buFont typeface="Arial"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Enlist corn hybrids are tolerant to glyphosate, </a:t>
            </a:r>
            <a:r>
              <a:rPr kumimoji="0" lang="en-US" sz="2000" b="0" i="0" u="none" strike="noStrike" kern="0" cap="none" spc="0" normalizeH="0" baseline="0" noProof="0" dirty="0" err="1">
                <a:ln>
                  <a:noFill/>
                </a:ln>
                <a:solidFill>
                  <a:srgbClr val="000000"/>
                </a:solidFill>
                <a:effectLst/>
                <a:uLnTx/>
                <a:uFillTx/>
                <a:latin typeface="Arial"/>
                <a:ea typeface="ＭＳ Ｐゴシック"/>
                <a:cs typeface="Arial"/>
              </a:rPr>
              <a:t>glufosoniate</a:t>
            </a:r>
            <a:r>
              <a:rPr lang="en-US" kern="0" dirty="0">
                <a:solidFill>
                  <a:srgbClr val="000000"/>
                </a:solidFill>
                <a:ea typeface="ＭＳ Ｐゴシック"/>
              </a:rPr>
              <a:t>, 2,4-D choline and </a:t>
            </a: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FOP herbicides. </a:t>
            </a:r>
            <a:endParaRPr kumimoji="0" lang="en-US" b="0" i="0" u="none" strike="noStrike" kern="0" cap="none" spc="0" normalizeH="0" baseline="0" noProof="0" dirty="0">
              <a:ln>
                <a:noFill/>
              </a:ln>
              <a:solidFill>
                <a:srgbClr val="000000"/>
              </a:solidFill>
              <a:effectLst/>
              <a:uLnTx/>
              <a:uFillTx/>
              <a:latin typeface="Arial"/>
              <a:ea typeface="ＭＳ Ｐゴシック"/>
              <a:cs typeface="Arial"/>
            </a:endParaRPr>
          </a:p>
          <a:p>
            <a:pPr marL="285750" marR="0" lvl="0" indent="-285750" algn="l" defTabSz="914400" rtl="0" eaLnBrk="0" fontAlgn="base" latinLnBrk="0" hangingPunct="0">
              <a:lnSpc>
                <a:spcPct val="100000"/>
              </a:lnSpc>
              <a:spcBef>
                <a:spcPts val="1200"/>
              </a:spcBef>
              <a:spcAft>
                <a:spcPct val="0"/>
              </a:spcAft>
              <a:buClr>
                <a:srgbClr val="5F5F5F"/>
              </a:buClr>
              <a:buSzTx/>
              <a:buFont typeface="Arial"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Corteva Agriscience™ is preparing to ramp up volume of Enlist corn hybrids in the coming years, stacked with cutting-edge </a:t>
            </a:r>
            <a:r>
              <a:rPr kumimoji="0" lang="en-US" sz="2000" b="0" i="1" u="none" strike="noStrike" kern="0" cap="none" spc="0" normalizeH="0" baseline="0" noProof="0" dirty="0" err="1">
                <a:ln>
                  <a:noFill/>
                </a:ln>
                <a:solidFill>
                  <a:srgbClr val="000000"/>
                </a:solidFill>
                <a:effectLst/>
                <a:uLnTx/>
                <a:uFillTx/>
                <a:latin typeface="Arial"/>
                <a:ea typeface="ＭＳ Ｐゴシック"/>
                <a:cs typeface="Arial"/>
              </a:rPr>
              <a:t>Bt</a:t>
            </a: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 traits.</a:t>
            </a:r>
          </a:p>
          <a:p>
            <a:pPr marL="288000" marR="0" lvl="0" indent="0" algn="l" defTabSz="914400" rtl="0" eaLnBrk="1" fontAlgn="base" latinLnBrk="0" hangingPunct="1">
              <a:lnSpc>
                <a:spcPts val="2600"/>
              </a:lnSpc>
              <a:spcBef>
                <a:spcPct val="40000"/>
              </a:spcBef>
              <a:spcAft>
                <a:spcPct val="0"/>
              </a:spcAft>
              <a:buClr>
                <a:srgbClr val="000000"/>
              </a:buClr>
              <a:buSzTx/>
              <a:buFont typeface="Arial" pitchFamily="34" charset="0"/>
              <a:buNone/>
              <a:tabLst/>
              <a:defRPr/>
            </a:pPr>
            <a:endParaRPr kumimoji="0" lang="en-US" sz="2000" b="0" i="0" u="none" strike="noStrike" kern="0" cap="none" spc="0" normalizeH="0" baseline="0" noProof="0" dirty="0">
              <a:ln>
                <a:noFill/>
              </a:ln>
              <a:solidFill>
                <a:srgbClr val="000000"/>
              </a:solidFill>
              <a:effectLst/>
              <a:uLnTx/>
              <a:uFillTx/>
              <a:latin typeface="Arial"/>
              <a:ea typeface="ＭＳ Ｐゴシック"/>
              <a:cs typeface="Arial"/>
            </a:endParaRPr>
          </a:p>
        </p:txBody>
      </p:sp>
      <p:graphicFrame>
        <p:nvGraphicFramePr>
          <p:cNvPr id="7" name="Table 6">
            <a:extLst>
              <a:ext uri="{FF2B5EF4-FFF2-40B4-BE49-F238E27FC236}">
                <a16:creationId xmlns:a16="http://schemas.microsoft.com/office/drawing/2014/main" id="{E35F89F2-5CDF-A350-50F5-E0F0DB339D62}"/>
              </a:ext>
            </a:extLst>
          </p:cNvPr>
          <p:cNvGraphicFramePr>
            <a:graphicFrameLocks noGrp="1"/>
          </p:cNvGraphicFramePr>
          <p:nvPr>
            <p:extLst>
              <p:ext uri="{D42A27DB-BD31-4B8C-83A1-F6EECF244321}">
                <p14:modId xmlns:p14="http://schemas.microsoft.com/office/powerpoint/2010/main" val="2091998320"/>
              </p:ext>
            </p:extLst>
          </p:nvPr>
        </p:nvGraphicFramePr>
        <p:xfrm>
          <a:off x="609600" y="3796107"/>
          <a:ext cx="2271424" cy="2103120"/>
        </p:xfrm>
        <a:graphic>
          <a:graphicData uri="http://schemas.openxmlformats.org/drawingml/2006/table">
            <a:tbl>
              <a:tblPr firstRow="1" bandRow="1">
                <a:tableStyleId>{5C22544A-7EE6-4342-B048-85BDC9FD1C3A}</a:tableStyleId>
              </a:tblPr>
              <a:tblGrid>
                <a:gridCol w="2271424">
                  <a:extLst>
                    <a:ext uri="{9D8B030D-6E8A-4147-A177-3AD203B41FA5}">
                      <a16:colId xmlns:a16="http://schemas.microsoft.com/office/drawing/2014/main" val="20000"/>
                    </a:ext>
                  </a:extLst>
                </a:gridCol>
              </a:tblGrid>
              <a:tr h="612185">
                <a:tc>
                  <a:txBody>
                    <a:bodyPr/>
                    <a:lstStyle/>
                    <a:p>
                      <a:pPr algn="ctr"/>
                      <a:r>
                        <a:rPr lang="en-US">
                          <a:solidFill>
                            <a:schemeClr val="tx1"/>
                          </a:solidFill>
                          <a:latin typeface="Arial" panose="020B0604020202020204" pitchFamily="34" charset="0"/>
                          <a:cs typeface="Arial" panose="020B0604020202020204" pitchFamily="34" charset="0"/>
                        </a:rPr>
                        <a:t>Herbicide Tolerances</a:t>
                      </a:r>
                    </a:p>
                  </a:txBody>
                  <a:tcPr/>
                </a:tc>
                <a:extLst>
                  <a:ext uri="{0D108BD9-81ED-4DB2-BD59-A6C34878D82A}">
                    <a16:rowId xmlns:a16="http://schemas.microsoft.com/office/drawing/2014/main" val="10000"/>
                  </a:ext>
                </a:extLst>
              </a:tr>
              <a:tr h="349820">
                <a:tc>
                  <a:txBody>
                    <a:bodyPr/>
                    <a:lstStyle/>
                    <a:p>
                      <a:pPr algn="ctr"/>
                      <a:r>
                        <a:rPr lang="en-US">
                          <a:solidFill>
                            <a:schemeClr val="tx1"/>
                          </a:solidFill>
                          <a:latin typeface="Arial" panose="020B0604020202020204" pitchFamily="34" charset="0"/>
                          <a:cs typeface="Arial" panose="020B0604020202020204" pitchFamily="34" charset="0"/>
                        </a:rPr>
                        <a:t>2,4-D choline</a:t>
                      </a:r>
                    </a:p>
                  </a:txBody>
                  <a:tcPr/>
                </a:tc>
                <a:extLst>
                  <a:ext uri="{0D108BD9-81ED-4DB2-BD59-A6C34878D82A}">
                    <a16:rowId xmlns:a16="http://schemas.microsoft.com/office/drawing/2014/main" val="10001"/>
                  </a:ext>
                </a:extLst>
              </a:tr>
              <a:tr h="349820">
                <a:tc>
                  <a:txBody>
                    <a:bodyPr/>
                    <a:lstStyle/>
                    <a:p>
                      <a:pPr algn="ctr"/>
                      <a:r>
                        <a:rPr lang="en-US">
                          <a:solidFill>
                            <a:schemeClr val="tx1"/>
                          </a:solidFill>
                          <a:latin typeface="Arial" panose="020B0604020202020204" pitchFamily="34" charset="0"/>
                          <a:cs typeface="Arial" panose="020B0604020202020204" pitchFamily="34" charset="0"/>
                        </a:rPr>
                        <a:t>Glyphosate</a:t>
                      </a:r>
                    </a:p>
                  </a:txBody>
                  <a:tcPr/>
                </a:tc>
                <a:extLst>
                  <a:ext uri="{0D108BD9-81ED-4DB2-BD59-A6C34878D82A}">
                    <a16:rowId xmlns:a16="http://schemas.microsoft.com/office/drawing/2014/main" val="10002"/>
                  </a:ext>
                </a:extLst>
              </a:tr>
              <a:tr h="349820">
                <a:tc>
                  <a:txBody>
                    <a:bodyPr/>
                    <a:lstStyle/>
                    <a:p>
                      <a:pPr algn="ctr"/>
                      <a:r>
                        <a:rPr lang="en-US">
                          <a:solidFill>
                            <a:schemeClr val="tx1"/>
                          </a:solidFill>
                          <a:latin typeface="Arial" panose="020B0604020202020204" pitchFamily="34" charset="0"/>
                          <a:cs typeface="Arial" panose="020B0604020202020204" pitchFamily="34" charset="0"/>
                        </a:rPr>
                        <a:t>Glufosinate</a:t>
                      </a:r>
                    </a:p>
                  </a:txBody>
                  <a:tcPr/>
                </a:tc>
                <a:extLst>
                  <a:ext uri="{0D108BD9-81ED-4DB2-BD59-A6C34878D82A}">
                    <a16:rowId xmlns:a16="http://schemas.microsoft.com/office/drawing/2014/main" val="10003"/>
                  </a:ext>
                </a:extLst>
              </a:tr>
              <a:tr h="349820">
                <a:tc>
                  <a:txBody>
                    <a:bodyPr/>
                    <a:lstStyle/>
                    <a:p>
                      <a:pPr algn="ctr"/>
                      <a:r>
                        <a:rPr lang="en-US">
                          <a:solidFill>
                            <a:schemeClr val="tx1"/>
                          </a:solidFill>
                          <a:latin typeface="Arial" panose="020B0604020202020204" pitchFamily="34" charset="0"/>
                          <a:cs typeface="Arial" panose="020B0604020202020204" pitchFamily="34" charset="0"/>
                        </a:rPr>
                        <a:t>Fop-Tolerance</a:t>
                      </a:r>
                    </a:p>
                  </a:txBody>
                  <a:tcPr/>
                </a:tc>
                <a:extLst>
                  <a:ext uri="{0D108BD9-81ED-4DB2-BD59-A6C34878D82A}">
                    <a16:rowId xmlns:a16="http://schemas.microsoft.com/office/drawing/2014/main" val="2412508360"/>
                  </a:ext>
                </a:extLst>
              </a:tr>
            </a:tbl>
          </a:graphicData>
        </a:graphic>
      </p:graphicFrame>
      <p:pic>
        <p:nvPicPr>
          <p:cNvPr id="8" name="Picture 7" descr="Icon&#10;&#10;Description automatically generated">
            <a:extLst>
              <a:ext uri="{FF2B5EF4-FFF2-40B4-BE49-F238E27FC236}">
                <a16:creationId xmlns:a16="http://schemas.microsoft.com/office/drawing/2014/main" id="{D7BC9F22-646F-8467-DA0C-85D09F34A3F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4876" y="1314021"/>
            <a:ext cx="1480872" cy="1688194"/>
          </a:xfrm>
          <a:prstGeom prst="rect">
            <a:avLst/>
          </a:prstGeom>
        </p:spPr>
      </p:pic>
    </p:spTree>
    <p:extLst>
      <p:ext uri="{BB962C8B-B14F-4D97-AF65-F5344CB8AC3E}">
        <p14:creationId xmlns:p14="http://schemas.microsoft.com/office/powerpoint/2010/main" val="2835863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59E0-977D-4133-DC78-905B24DF4E3F}"/>
              </a:ext>
            </a:extLst>
          </p:cNvPr>
          <p:cNvSpPr>
            <a:spLocks noGrp="1"/>
          </p:cNvSpPr>
          <p:nvPr>
            <p:ph type="title"/>
          </p:nvPr>
        </p:nvSpPr>
        <p:spPr/>
        <p:txBody>
          <a:bodyPr/>
          <a:lstStyle/>
          <a:p>
            <a:r>
              <a:rPr lang="en-US" dirty="0"/>
              <a:t>Enlist E3</a:t>
            </a:r>
            <a:r>
              <a:rPr lang="en-US" baseline="30000" dirty="0"/>
              <a:t>®</a:t>
            </a:r>
            <a:r>
              <a:rPr lang="en-US" dirty="0"/>
              <a:t> Soybeans</a:t>
            </a:r>
          </a:p>
        </p:txBody>
      </p:sp>
      <p:sp>
        <p:nvSpPr>
          <p:cNvPr id="3" name="Slide Number Placeholder 2">
            <a:extLst>
              <a:ext uri="{FF2B5EF4-FFF2-40B4-BE49-F238E27FC236}">
                <a16:creationId xmlns:a16="http://schemas.microsoft.com/office/drawing/2014/main" id="{94DFC5E5-32BD-396F-F9CA-B6CE5457BED1}"/>
              </a:ext>
            </a:extLst>
          </p:cNvPr>
          <p:cNvSpPr>
            <a:spLocks noGrp="1"/>
          </p:cNvSpPr>
          <p:nvPr>
            <p:ph type="sldNum" sz="quarter" idx="10"/>
          </p:nvPr>
        </p:nvSpPr>
        <p:spPr/>
        <p:txBody>
          <a:bodyPr/>
          <a:lstStyle/>
          <a:p>
            <a:pPr defTabSz="914377"/>
            <a:fld id="{1F36BDE1-9F69-D444-9770-E7676ED456C3}" type="slidenum">
              <a:rPr lang="en-US" smtClean="0"/>
              <a:pPr defTabSz="914377"/>
              <a:t>9</a:t>
            </a:fld>
            <a:endParaRPr lang="en-US" dirty="0"/>
          </a:p>
        </p:txBody>
      </p:sp>
      <p:sp>
        <p:nvSpPr>
          <p:cNvPr id="9" name="Content Placeholder 3">
            <a:extLst>
              <a:ext uri="{FF2B5EF4-FFF2-40B4-BE49-F238E27FC236}">
                <a16:creationId xmlns:a16="http://schemas.microsoft.com/office/drawing/2014/main" id="{FDD938EC-03D8-407D-9C08-A32DBE50D9C5}"/>
              </a:ext>
            </a:extLst>
          </p:cNvPr>
          <p:cNvSpPr txBox="1">
            <a:spLocks/>
          </p:cNvSpPr>
          <p:nvPr/>
        </p:nvSpPr>
        <p:spPr>
          <a:xfrm>
            <a:off x="3203800" y="1319325"/>
            <a:ext cx="8463748" cy="5040316"/>
          </a:xfrm>
          <a:prstGeom prst="rect">
            <a:avLst/>
          </a:prstGeom>
        </p:spPr>
        <p:txBody>
          <a:bodyPr/>
          <a:lstStyle>
            <a:lvl1pPr marL="288000" indent="-288000" algn="l" rtl="0" eaLnBrk="1" fontAlgn="base" hangingPunct="1">
              <a:lnSpc>
                <a:spcPts val="2600"/>
              </a:lnSpc>
              <a:spcBef>
                <a:spcPct val="40000"/>
              </a:spcBef>
              <a:spcAft>
                <a:spcPct val="0"/>
              </a:spcAft>
              <a:buClr>
                <a:schemeClr val="tx1"/>
              </a:buClr>
              <a:buFont typeface="Arial" pitchFamily="34" charset="0"/>
              <a:buChar char="•"/>
              <a:defRPr sz="2000">
                <a:solidFill>
                  <a:schemeClr val="tx1"/>
                </a:solidFill>
                <a:latin typeface="Arial"/>
                <a:ea typeface="+mn-ea"/>
                <a:cs typeface="Arial"/>
              </a:defRPr>
            </a:lvl1pPr>
            <a:lvl2pPr marL="576000" indent="-288000" algn="l" rtl="0" eaLnBrk="1" fontAlgn="base" hangingPunct="1">
              <a:lnSpc>
                <a:spcPts val="2600"/>
              </a:lnSpc>
              <a:spcBef>
                <a:spcPct val="15000"/>
              </a:spcBef>
              <a:spcAft>
                <a:spcPct val="0"/>
              </a:spcAft>
              <a:buFont typeface="Wingdings" panose="05000000000000000000" pitchFamily="2" charset="2"/>
              <a:buChar char="§"/>
              <a:defRPr sz="1800">
                <a:solidFill>
                  <a:schemeClr val="tx1"/>
                </a:solidFill>
                <a:latin typeface="Arial"/>
                <a:ea typeface="+mn-ea"/>
                <a:cs typeface="Arial"/>
              </a:defRPr>
            </a:lvl2pPr>
            <a:lvl3pPr marL="882000" indent="-288000" algn="l" rtl="0" eaLnBrk="1" fontAlgn="base" hangingPunct="1">
              <a:lnSpc>
                <a:spcPts val="2600"/>
              </a:lnSpc>
              <a:spcBef>
                <a:spcPts val="0"/>
              </a:spcBef>
              <a:spcAft>
                <a:spcPct val="0"/>
              </a:spcAft>
              <a:buFont typeface="Arial" pitchFamily="34" charset="0"/>
              <a:buChar char="−"/>
              <a:tabLst/>
              <a:defRPr sz="1600">
                <a:solidFill>
                  <a:schemeClr val="tx1"/>
                </a:solidFill>
                <a:latin typeface="Arial"/>
                <a:ea typeface="+mn-ea"/>
                <a:cs typeface="Arial"/>
              </a:defRPr>
            </a:lvl3pPr>
            <a:lvl4pPr marL="1152000" indent="-288000" algn="l" rtl="0" eaLnBrk="1" fontAlgn="base" hangingPunct="1">
              <a:lnSpc>
                <a:spcPts val="2600"/>
              </a:lnSpc>
              <a:spcBef>
                <a:spcPct val="0"/>
              </a:spcBef>
              <a:spcAft>
                <a:spcPct val="0"/>
              </a:spcAft>
              <a:buChar char="•"/>
              <a:defRPr sz="1400">
                <a:solidFill>
                  <a:schemeClr val="tx1"/>
                </a:solidFill>
                <a:latin typeface="Arial"/>
                <a:ea typeface="+mn-ea"/>
                <a:cs typeface="Arial"/>
              </a:defRPr>
            </a:lvl4pPr>
            <a:lvl5pPr marL="1440000" indent="-288000" algn="l" rtl="0" eaLnBrk="1" fontAlgn="base" hangingPunct="1">
              <a:lnSpc>
                <a:spcPts val="2600"/>
              </a:lnSpc>
              <a:spcBef>
                <a:spcPct val="0"/>
              </a:spcBef>
              <a:spcAft>
                <a:spcPct val="0"/>
              </a:spcAft>
              <a:buFont typeface="Arial" pitchFamily="34" charset="0"/>
              <a:buChar char="•"/>
              <a:defRPr sz="1200">
                <a:solidFill>
                  <a:schemeClr val="tx1"/>
                </a:solidFill>
                <a:latin typeface="Arial"/>
                <a:ea typeface="+mn-ea"/>
                <a:cs typeface="Arial"/>
              </a:defRPr>
            </a:lvl5pPr>
            <a:lvl6pPr marL="1603375" indent="-174625" algn="l" rtl="0" eaLnBrk="1" fontAlgn="base" hangingPunct="1">
              <a:spcBef>
                <a:spcPct val="0"/>
              </a:spcBef>
              <a:spcAft>
                <a:spcPct val="0"/>
              </a:spcAft>
              <a:buChar char="–"/>
              <a:defRPr sz="1400">
                <a:solidFill>
                  <a:schemeClr val="tx1"/>
                </a:solidFill>
                <a:latin typeface="+mn-lt"/>
                <a:ea typeface="+mn-ea"/>
              </a:defRPr>
            </a:lvl6pPr>
            <a:lvl7pPr marL="2060575" indent="-174625" algn="l" rtl="0" eaLnBrk="1" fontAlgn="base" hangingPunct="1">
              <a:spcBef>
                <a:spcPct val="0"/>
              </a:spcBef>
              <a:spcAft>
                <a:spcPct val="0"/>
              </a:spcAft>
              <a:buChar char="–"/>
              <a:defRPr sz="1400">
                <a:solidFill>
                  <a:schemeClr val="tx1"/>
                </a:solidFill>
                <a:latin typeface="+mn-lt"/>
                <a:ea typeface="+mn-ea"/>
              </a:defRPr>
            </a:lvl7pPr>
            <a:lvl8pPr marL="2517775" indent="-174625" algn="l" rtl="0" eaLnBrk="1" fontAlgn="base" hangingPunct="1">
              <a:spcBef>
                <a:spcPct val="0"/>
              </a:spcBef>
              <a:spcAft>
                <a:spcPct val="0"/>
              </a:spcAft>
              <a:buChar char="–"/>
              <a:defRPr sz="1400">
                <a:solidFill>
                  <a:schemeClr val="tx1"/>
                </a:solidFill>
                <a:latin typeface="+mn-lt"/>
                <a:ea typeface="+mn-ea"/>
              </a:defRPr>
            </a:lvl8pPr>
            <a:lvl9pPr marL="2974975" indent="-174625" algn="l" rtl="0" eaLnBrk="1" fontAlgn="base" hangingPunct="1">
              <a:spcBef>
                <a:spcPct val="0"/>
              </a:spcBef>
              <a:spcAft>
                <a:spcPct val="0"/>
              </a:spcAft>
              <a:buChar char="–"/>
              <a:defRPr sz="1400">
                <a:solidFill>
                  <a:schemeClr val="tx1"/>
                </a:solidFill>
                <a:latin typeface="+mn-lt"/>
                <a:ea typeface="+mn-ea"/>
              </a:defRPr>
            </a:lvl9pPr>
          </a:lstStyle>
          <a:p>
            <a:pPr>
              <a:spcBef>
                <a:spcPts val="1200"/>
              </a:spcBef>
              <a:buClr>
                <a:srgbClr val="5F5F5F"/>
              </a:buClr>
              <a:tabLst>
                <a:tab pos="457200" algn="l"/>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cs typeface="Arial"/>
              </a:rPr>
              <a:t>Planted acreage </a:t>
            </a:r>
            <a:r>
              <a:rPr kumimoji="0" lang="en-US" sz="2000" b="0" i="0" u="none" strike="noStrike" kern="1200" cap="none" spc="0" normalizeH="0" baseline="0" noProof="0" dirty="0">
                <a:ln>
                  <a:noFill/>
                </a:ln>
                <a:solidFill>
                  <a:srgbClr val="000000"/>
                </a:solidFill>
                <a:effectLst/>
                <a:uLnTx/>
                <a:uFillTx/>
                <a:latin typeface="Arial"/>
                <a:ea typeface="ＭＳ Ｐゴシック"/>
                <a:cs typeface="Arial"/>
                <a:hlinkClick r:id="rId2"/>
              </a:rPr>
              <a:t>outlook</a:t>
            </a:r>
            <a:r>
              <a:rPr kumimoji="0" lang="en-US" sz="2000" b="0" i="0" u="none" strike="noStrike" kern="1200" cap="none" spc="0" normalizeH="0" baseline="0" noProof="0" dirty="0">
                <a:ln>
                  <a:noFill/>
                </a:ln>
                <a:solidFill>
                  <a:srgbClr val="000000"/>
                </a:solidFill>
                <a:effectLst/>
                <a:uLnTx/>
                <a:uFillTx/>
                <a:latin typeface="Arial"/>
                <a:ea typeface="ＭＳ Ｐゴシック"/>
                <a:cs typeface="Arial"/>
              </a:rPr>
              <a:t>: </a:t>
            </a:r>
            <a:r>
              <a:rPr kumimoji="0" lang="en-US" sz="2000" b="1" i="0" u="none" strike="noStrike" kern="1200" cap="none" spc="0" normalizeH="0" baseline="0" noProof="0" dirty="0">
                <a:ln>
                  <a:noFill/>
                </a:ln>
                <a:solidFill>
                  <a:srgbClr val="000000"/>
                </a:solidFill>
                <a:effectLst/>
                <a:uLnTx/>
                <a:uFillTx/>
                <a:latin typeface="Arial"/>
                <a:ea typeface="ＭＳ Ｐゴシック"/>
                <a:cs typeface="Arial"/>
              </a:rPr>
              <a:t>Mid-</a:t>
            </a:r>
            <a:r>
              <a:rPr lang="en-US" b="1" dirty="0">
                <a:solidFill>
                  <a:srgbClr val="000000"/>
                </a:solidFill>
                <a:ea typeface="ＭＳ Ｐゴシック"/>
              </a:rPr>
              <a:t>50</a:t>
            </a:r>
            <a:r>
              <a:rPr kumimoji="0" lang="en-US" sz="2000" b="1" i="0" u="none" strike="noStrike" kern="1200" cap="none" spc="0" normalizeH="0" baseline="0" noProof="0" dirty="0">
                <a:ln>
                  <a:noFill/>
                </a:ln>
                <a:solidFill>
                  <a:srgbClr val="000000"/>
                </a:solidFill>
                <a:effectLst/>
                <a:uLnTx/>
                <a:uFillTx/>
                <a:latin typeface="Arial"/>
                <a:ea typeface="ＭＳ Ｐゴシック"/>
                <a:cs typeface="Arial"/>
              </a:rPr>
              <a:t>% of the U.S. planted acres in 2023</a:t>
            </a:r>
            <a:endParaRPr kumimoji="0" lang="en-US" sz="2000" b="0" i="0" u="none" strike="noStrike" kern="1200" cap="none" spc="0" normalizeH="0" baseline="0" noProof="0" dirty="0">
              <a:ln>
                <a:noFill/>
              </a:ln>
              <a:solidFill>
                <a:srgbClr val="000000"/>
              </a:solidFill>
              <a:effectLst/>
              <a:uLnTx/>
              <a:uFillTx/>
              <a:latin typeface="Arial"/>
              <a:ea typeface="ＭＳ Ｐゴシック"/>
              <a:cs typeface="Arial"/>
            </a:endParaRPr>
          </a:p>
          <a:p>
            <a:pPr>
              <a:spcBef>
                <a:spcPts val="1200"/>
              </a:spcBef>
              <a:buClr>
                <a:srgbClr val="5F5F5F"/>
              </a:buClr>
              <a:tabLst>
                <a:tab pos="457200" algn="l"/>
              </a:tabLst>
              <a:defRPr/>
            </a:pPr>
            <a:r>
              <a:rPr kumimoji="0" lang="en-US" altLang="en-US" sz="2000" b="0" i="0" u="none" strike="noStrike" kern="0" cap="none" spc="0" normalizeH="0" baseline="0" noProof="0" dirty="0">
                <a:ln>
                  <a:noFill/>
                </a:ln>
                <a:solidFill>
                  <a:srgbClr val="000000"/>
                </a:solidFill>
                <a:effectLst/>
                <a:uLnTx/>
                <a:uFillTx/>
                <a:latin typeface="Arial"/>
                <a:ea typeface="ＭＳ Ｐゴシック"/>
                <a:cs typeface="Arial"/>
              </a:rPr>
              <a:t>Launched in 2019. Now Corteva Agriscience™ is accelerating ramp-up of Enlist E3</a:t>
            </a:r>
            <a:r>
              <a:rPr kumimoji="0" lang="en-US" altLang="en-US" sz="2000" b="0" i="0" u="none" strike="noStrike" kern="0" cap="none" spc="0" normalizeH="0" baseline="30000" noProof="0" dirty="0">
                <a:ln>
                  <a:noFill/>
                </a:ln>
                <a:solidFill>
                  <a:srgbClr val="000000"/>
                </a:solidFill>
                <a:effectLst/>
                <a:uLnTx/>
                <a:uFillTx/>
                <a:latin typeface="Arial"/>
                <a:ea typeface="ＭＳ Ｐゴシック"/>
                <a:cs typeface="Arial"/>
              </a:rPr>
              <a:t>®</a:t>
            </a:r>
            <a:r>
              <a:rPr kumimoji="0" lang="en-US" sz="2000" b="0" i="0" u="none" strike="noStrike" kern="1200" cap="none" spc="0" normalizeH="0" baseline="30000" noProof="0" dirty="0">
                <a:ln>
                  <a:noFill/>
                </a:ln>
                <a:solidFill>
                  <a:srgbClr val="000000"/>
                </a:solidFill>
                <a:effectLst/>
                <a:uLnTx/>
                <a:uFillTx/>
                <a:latin typeface="Arial"/>
                <a:ea typeface="ＭＳ Ｐゴシック"/>
                <a:cs typeface="Arial"/>
              </a:rPr>
              <a:t> </a:t>
            </a:r>
            <a:r>
              <a:rPr kumimoji="0" lang="en-US" sz="2000" b="0" i="0" u="none" strike="noStrike" kern="1200" cap="none" spc="0" normalizeH="0" baseline="0" noProof="0" dirty="0">
                <a:ln>
                  <a:noFill/>
                </a:ln>
                <a:solidFill>
                  <a:srgbClr val="000000"/>
                </a:solidFill>
                <a:effectLst/>
                <a:uLnTx/>
                <a:uFillTx/>
                <a:latin typeface="Arial"/>
                <a:ea typeface="ＭＳ Ｐゴシック"/>
                <a:cs typeface="Arial"/>
              </a:rPr>
              <a:t>soybeans to U.S. and Canada farmers by 2025</a:t>
            </a:r>
          </a:p>
          <a:p>
            <a:pPr marL="573750" marR="0" lvl="1" indent="-285750" algn="l" defTabSz="914400" rtl="0" eaLnBrk="1" fontAlgn="base" latinLnBrk="0" hangingPunct="1">
              <a:lnSpc>
                <a:spcPct val="100000"/>
              </a:lnSpc>
              <a:spcBef>
                <a:spcPts val="600"/>
              </a:spcBef>
              <a:spcAft>
                <a:spcPct val="0"/>
              </a:spcAft>
              <a:buClr>
                <a:srgbClr val="5F5F5F"/>
              </a:buClr>
              <a:buSzTx/>
              <a:buFont typeface="Wingdings" panose="05000000000000000000" pitchFamily="2" charset="2"/>
              <a:buChar char="§"/>
              <a:tabLst>
                <a:tab pos="457200" algn="l"/>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Arial"/>
              </a:rPr>
              <a:t>Leading technology for Corteva seed brands</a:t>
            </a:r>
          </a:p>
          <a:p>
            <a:pPr marL="573750" marR="0" lvl="1" indent="-285750" algn="l" defTabSz="914400" rtl="0" eaLnBrk="1" fontAlgn="base" latinLnBrk="0" hangingPunct="1">
              <a:lnSpc>
                <a:spcPct val="100000"/>
              </a:lnSpc>
              <a:spcBef>
                <a:spcPts val="600"/>
              </a:spcBef>
              <a:spcAft>
                <a:spcPct val="0"/>
              </a:spcAft>
              <a:buClr>
                <a:srgbClr val="5F5F5F"/>
              </a:buClr>
              <a:buSzTx/>
              <a:buFont typeface="Wingdings" panose="05000000000000000000" pitchFamily="2" charset="2"/>
              <a:buChar char="§"/>
              <a:tabLst>
                <a:tab pos="457200" algn="l"/>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Arial"/>
              </a:rPr>
              <a:t>Broadly licensed to the industry with over 120 </a:t>
            </a:r>
            <a:r>
              <a:rPr kumimoji="0" lang="en-US" sz="1800" b="0" i="0" u="none" strike="noStrike" kern="1200" cap="none" spc="0" normalizeH="0" baseline="0" noProof="0" dirty="0">
                <a:ln>
                  <a:noFill/>
                </a:ln>
                <a:solidFill>
                  <a:srgbClr val="000000"/>
                </a:solidFill>
                <a:effectLst/>
                <a:uLnTx/>
                <a:uFillTx/>
                <a:latin typeface="Arial"/>
                <a:ea typeface="ＭＳ Ｐゴシック"/>
                <a:cs typeface="Arial"/>
                <a:hlinkClick r:id="rId3"/>
              </a:rPr>
              <a:t>seed organizations </a:t>
            </a:r>
            <a:r>
              <a:rPr kumimoji="0" lang="en-US" sz="1800" b="0" i="0" u="none" strike="noStrike" kern="1200" cap="none" spc="0" normalizeH="0" baseline="0" noProof="0" dirty="0">
                <a:ln>
                  <a:noFill/>
                </a:ln>
                <a:solidFill>
                  <a:srgbClr val="000000"/>
                </a:solidFill>
                <a:effectLst/>
                <a:uLnTx/>
                <a:uFillTx/>
                <a:latin typeface="Arial"/>
                <a:ea typeface="ＭＳ Ｐゴシック"/>
                <a:cs typeface="Arial"/>
              </a:rPr>
              <a:t>holding a license to Enlist E3 </a:t>
            </a:r>
          </a:p>
          <a:p>
            <a:pPr marL="573750" marR="0" lvl="1" indent="-285750" algn="l" defTabSz="914400" rtl="0" eaLnBrk="1" fontAlgn="base" latinLnBrk="0" hangingPunct="1">
              <a:lnSpc>
                <a:spcPct val="100000"/>
              </a:lnSpc>
              <a:spcBef>
                <a:spcPts val="600"/>
              </a:spcBef>
              <a:spcAft>
                <a:spcPct val="0"/>
              </a:spcAft>
              <a:buClr>
                <a:srgbClr val="5F5F5F"/>
              </a:buClr>
              <a:buSzTx/>
              <a:buFont typeface="Wingdings" panose="05000000000000000000" pitchFamily="2" charset="2"/>
              <a:buChar char="§"/>
              <a:tabLst>
                <a:tab pos="457200" algn="l"/>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a:cs typeface="Arial"/>
              </a:rPr>
              <a:t>Robust ramp up of seed production of Enlist E3 soybeans continues in many locations, expanding genetic lines in a broad range of maturities </a:t>
            </a:r>
          </a:p>
          <a:p>
            <a:pPr marL="285750" marR="0" lvl="0" indent="-285750" algn="l" defTabSz="914400" rtl="0" eaLnBrk="1" fontAlgn="base" latinLnBrk="0" hangingPunct="1">
              <a:lnSpc>
                <a:spcPts val="2600"/>
              </a:lnSpc>
              <a:spcBef>
                <a:spcPts val="1200"/>
              </a:spcBef>
              <a:spcAft>
                <a:spcPct val="0"/>
              </a:spcAft>
              <a:buClr>
                <a:srgbClr val="5F5F5F"/>
              </a:buClr>
              <a:buSzTx/>
              <a:buFont typeface="Arial" pitchFamily="34" charset="0"/>
              <a:buChar char="•"/>
              <a:tabLst>
                <a:tab pos="457200" algn="l"/>
              </a:tabLst>
              <a:defRPr/>
            </a:pPr>
            <a:r>
              <a:rPr kumimoji="0" lang="en-US" altLang="en-US" sz="2000" b="0" i="0" u="none" strike="noStrike" kern="0" cap="none" spc="0" normalizeH="0" baseline="0" noProof="0" dirty="0">
                <a:ln>
                  <a:noFill/>
                </a:ln>
                <a:solidFill>
                  <a:srgbClr val="000000"/>
                </a:solidFill>
                <a:effectLst/>
                <a:uLnTx/>
                <a:uFillTx/>
                <a:latin typeface="Arial"/>
                <a:ea typeface="ＭＳ Ｐゴシック"/>
                <a:cs typeface="Arial"/>
              </a:rPr>
              <a:t>Read about the Corteva </a:t>
            </a:r>
            <a:r>
              <a:rPr kumimoji="0" lang="en-US" altLang="en-US" sz="2000" b="0" i="0" u="none" strike="noStrike" kern="0" cap="none" spc="0" normalizeH="0" baseline="0" noProof="0" dirty="0">
                <a:ln>
                  <a:noFill/>
                </a:ln>
                <a:solidFill>
                  <a:srgbClr val="000000"/>
                </a:solidFill>
                <a:effectLst/>
                <a:uLnTx/>
                <a:uFillTx/>
                <a:latin typeface="Arial"/>
                <a:ea typeface="ＭＳ Ｐゴシック"/>
                <a:cs typeface="Arial"/>
                <a:hlinkClick r:id="rId4"/>
              </a:rPr>
              <a:t>commitment to Enlist</a:t>
            </a:r>
            <a:r>
              <a:rPr kumimoji="0" lang="en-US" altLang="en-US" sz="2000" b="0" i="0" u="none" strike="noStrike" kern="0" cap="none" spc="0" normalizeH="0" baseline="30000" noProof="0" dirty="0">
                <a:ln>
                  <a:noFill/>
                </a:ln>
                <a:solidFill>
                  <a:srgbClr val="000000"/>
                </a:solidFill>
                <a:effectLst/>
                <a:uLnTx/>
                <a:uFillTx/>
                <a:latin typeface="Arial"/>
                <a:ea typeface="ＭＳ Ｐゴシック"/>
                <a:cs typeface="Arial"/>
                <a:hlinkClick r:id="rId4"/>
              </a:rPr>
              <a:t>®</a:t>
            </a:r>
            <a:r>
              <a:rPr kumimoji="0" lang="en-US" altLang="en-US" sz="2000" b="0" i="0" u="none" strike="noStrike" kern="0" cap="none" spc="0" normalizeH="0" baseline="0" noProof="0" dirty="0">
                <a:ln>
                  <a:noFill/>
                </a:ln>
                <a:solidFill>
                  <a:srgbClr val="000000"/>
                </a:solidFill>
                <a:effectLst/>
                <a:uLnTx/>
                <a:uFillTx/>
                <a:latin typeface="Arial"/>
                <a:ea typeface="ＭＳ Ｐゴシック"/>
                <a:cs typeface="Arial"/>
                <a:hlinkClick r:id="rId4"/>
              </a:rPr>
              <a:t> technology </a:t>
            </a:r>
            <a:r>
              <a:rPr kumimoji="0" lang="en-US" altLang="en-US" sz="2000" b="0" i="0" u="none" strike="noStrike" kern="0" cap="none" spc="0" normalizeH="0" baseline="0" noProof="0" dirty="0">
                <a:ln>
                  <a:noFill/>
                </a:ln>
                <a:solidFill>
                  <a:srgbClr val="000000"/>
                </a:solidFill>
                <a:effectLst/>
                <a:uLnTx/>
                <a:uFillTx/>
                <a:latin typeface="Arial"/>
                <a:ea typeface="ＭＳ Ｐゴシック"/>
                <a:cs typeface="Arial"/>
              </a:rPr>
              <a:t>and the value it brings to growers</a:t>
            </a:r>
          </a:p>
          <a:p>
            <a:pPr marL="285750" marR="0" lvl="0" indent="-285750" algn="l" defTabSz="914400" rtl="0" eaLnBrk="1" fontAlgn="base" latinLnBrk="0" hangingPunct="1">
              <a:lnSpc>
                <a:spcPts val="2600"/>
              </a:lnSpc>
              <a:spcBef>
                <a:spcPts val="1200"/>
              </a:spcBef>
              <a:spcAft>
                <a:spcPct val="0"/>
              </a:spcAft>
              <a:buClr>
                <a:srgbClr val="5F5F5F"/>
              </a:buClr>
              <a:buSzTx/>
              <a:buFont typeface="Arial" pitchFamily="34" charset="0"/>
              <a:buChar char="•"/>
              <a:tabLst>
                <a:tab pos="457200" algn="l"/>
              </a:tabLst>
              <a:defRPr/>
            </a:pPr>
            <a:r>
              <a:rPr kumimoji="0" lang="en-US" sz="2000" b="0" i="0" u="none" strike="noStrike" kern="0" cap="none" spc="0" normalizeH="0" baseline="0" noProof="0" dirty="0">
                <a:ln>
                  <a:noFill/>
                </a:ln>
                <a:solidFill>
                  <a:srgbClr val="000000"/>
                </a:solidFill>
                <a:effectLst/>
                <a:uLnTx/>
                <a:uFillTx/>
                <a:latin typeface="Arial"/>
                <a:ea typeface="ＭＳ Ｐゴシック"/>
                <a:cs typeface="Arial"/>
              </a:rPr>
              <a:t>Training for applicators, growers, retailers and seed sellers continues with in-field demonstrations and classroom education</a:t>
            </a:r>
          </a:p>
          <a:p>
            <a:pPr marL="285750" marR="0" lvl="0" indent="-285750" algn="l" defTabSz="914400" rtl="0" eaLnBrk="1" fontAlgn="base" latinLnBrk="0" hangingPunct="1">
              <a:lnSpc>
                <a:spcPts val="2600"/>
              </a:lnSpc>
              <a:spcBef>
                <a:spcPts val="1200"/>
              </a:spcBef>
              <a:spcAft>
                <a:spcPct val="0"/>
              </a:spcAft>
              <a:buClr>
                <a:srgbClr val="5F5F5F"/>
              </a:buClr>
              <a:buSzTx/>
              <a:buFont typeface="Arial" pitchFamily="34" charset="0"/>
              <a:buChar char="•"/>
              <a:tabLst>
                <a:tab pos="457200" algn="l"/>
              </a:tabLst>
              <a:defRPr/>
            </a:pPr>
            <a:endParaRPr kumimoji="0" lang="en-US" altLang="en-US" sz="2000" b="0" i="0" u="none" strike="noStrike" kern="0" cap="none" spc="0" normalizeH="0" baseline="0" noProof="0" dirty="0">
              <a:ln>
                <a:noFill/>
              </a:ln>
              <a:solidFill>
                <a:srgbClr val="000000"/>
              </a:solidFill>
              <a:effectLst/>
              <a:uLnTx/>
              <a:uFillTx/>
              <a:latin typeface="Arial"/>
              <a:ea typeface="ＭＳ Ｐゴシック"/>
              <a:cs typeface="Arial"/>
            </a:endParaRPr>
          </a:p>
        </p:txBody>
      </p:sp>
      <p:graphicFrame>
        <p:nvGraphicFramePr>
          <p:cNvPr id="10" name="Table 9">
            <a:extLst>
              <a:ext uri="{FF2B5EF4-FFF2-40B4-BE49-F238E27FC236}">
                <a16:creationId xmlns:a16="http://schemas.microsoft.com/office/drawing/2014/main" id="{D35A3D00-EED6-A39E-C7C7-A358C5A91AC9}"/>
              </a:ext>
            </a:extLst>
          </p:cNvPr>
          <p:cNvGraphicFramePr>
            <a:graphicFrameLocks noGrp="1"/>
          </p:cNvGraphicFramePr>
          <p:nvPr>
            <p:extLst>
              <p:ext uri="{D42A27DB-BD31-4B8C-83A1-F6EECF244321}">
                <p14:modId xmlns:p14="http://schemas.microsoft.com/office/powerpoint/2010/main" val="2439442251"/>
              </p:ext>
            </p:extLst>
          </p:nvPr>
        </p:nvGraphicFramePr>
        <p:xfrm>
          <a:off x="609597" y="3428999"/>
          <a:ext cx="2361015" cy="1745901"/>
        </p:xfrm>
        <a:graphic>
          <a:graphicData uri="http://schemas.openxmlformats.org/drawingml/2006/table">
            <a:tbl>
              <a:tblPr firstRow="1" bandRow="1">
                <a:tableStyleId>{5C22544A-7EE6-4342-B048-85BDC9FD1C3A}</a:tableStyleId>
              </a:tblPr>
              <a:tblGrid>
                <a:gridCol w="2361015">
                  <a:extLst>
                    <a:ext uri="{9D8B030D-6E8A-4147-A177-3AD203B41FA5}">
                      <a16:colId xmlns:a16="http://schemas.microsoft.com/office/drawing/2014/main" val="20000"/>
                    </a:ext>
                  </a:extLst>
                </a:gridCol>
              </a:tblGrid>
              <a:tr h="643227">
                <a:tc>
                  <a:txBody>
                    <a:bodyPr/>
                    <a:lstStyle/>
                    <a:p>
                      <a:pPr algn="ctr"/>
                      <a:r>
                        <a:rPr lang="en-US" dirty="0">
                          <a:solidFill>
                            <a:schemeClr val="tx1"/>
                          </a:solidFill>
                          <a:latin typeface="Arial" panose="020B0604020202020204" pitchFamily="34" charset="0"/>
                          <a:cs typeface="Arial" panose="020B0604020202020204" pitchFamily="34" charset="0"/>
                        </a:rPr>
                        <a:t>Herbicide Tolerances</a:t>
                      </a:r>
                    </a:p>
                  </a:txBody>
                  <a:tcPr/>
                </a:tc>
                <a:extLst>
                  <a:ext uri="{0D108BD9-81ED-4DB2-BD59-A6C34878D82A}">
                    <a16:rowId xmlns:a16="http://schemas.microsoft.com/office/drawing/2014/main" val="10000"/>
                  </a:ext>
                </a:extLst>
              </a:tr>
              <a:tr h="367558">
                <a:tc>
                  <a:txBody>
                    <a:bodyPr/>
                    <a:lstStyle/>
                    <a:p>
                      <a:pPr algn="ctr"/>
                      <a:r>
                        <a:rPr lang="en-US" dirty="0">
                          <a:solidFill>
                            <a:schemeClr val="tx1"/>
                          </a:solidFill>
                          <a:latin typeface="Arial" panose="020B0604020202020204" pitchFamily="34" charset="0"/>
                          <a:cs typeface="Arial" panose="020B0604020202020204" pitchFamily="34" charset="0"/>
                        </a:rPr>
                        <a:t>2,4-D choline</a:t>
                      </a:r>
                    </a:p>
                  </a:txBody>
                  <a:tcPr/>
                </a:tc>
                <a:extLst>
                  <a:ext uri="{0D108BD9-81ED-4DB2-BD59-A6C34878D82A}">
                    <a16:rowId xmlns:a16="http://schemas.microsoft.com/office/drawing/2014/main" val="10001"/>
                  </a:ext>
                </a:extLst>
              </a:tr>
              <a:tr h="367558">
                <a:tc>
                  <a:txBody>
                    <a:bodyPr/>
                    <a:lstStyle/>
                    <a:p>
                      <a:pPr algn="ctr"/>
                      <a:r>
                        <a:rPr lang="en-US" dirty="0">
                          <a:solidFill>
                            <a:schemeClr val="tx1"/>
                          </a:solidFill>
                          <a:latin typeface="Arial" panose="020B0604020202020204" pitchFamily="34" charset="0"/>
                          <a:cs typeface="Arial" panose="020B0604020202020204" pitchFamily="34" charset="0"/>
                        </a:rPr>
                        <a:t>Glyphosate</a:t>
                      </a:r>
                    </a:p>
                  </a:txBody>
                  <a:tcPr/>
                </a:tc>
                <a:extLst>
                  <a:ext uri="{0D108BD9-81ED-4DB2-BD59-A6C34878D82A}">
                    <a16:rowId xmlns:a16="http://schemas.microsoft.com/office/drawing/2014/main" val="10002"/>
                  </a:ext>
                </a:extLst>
              </a:tr>
              <a:tr h="367558">
                <a:tc>
                  <a:txBody>
                    <a:bodyPr/>
                    <a:lstStyle/>
                    <a:p>
                      <a:pPr algn="ctr"/>
                      <a:r>
                        <a:rPr lang="en-US" dirty="0">
                          <a:solidFill>
                            <a:schemeClr val="tx1"/>
                          </a:solidFill>
                          <a:latin typeface="Arial" panose="020B0604020202020204" pitchFamily="34" charset="0"/>
                          <a:cs typeface="Arial" panose="020B0604020202020204" pitchFamily="34" charset="0"/>
                        </a:rPr>
                        <a:t>Glufosinate</a:t>
                      </a:r>
                    </a:p>
                  </a:txBody>
                  <a:tcPr/>
                </a:tc>
                <a:extLst>
                  <a:ext uri="{0D108BD9-81ED-4DB2-BD59-A6C34878D82A}">
                    <a16:rowId xmlns:a16="http://schemas.microsoft.com/office/drawing/2014/main" val="10003"/>
                  </a:ext>
                </a:extLst>
              </a:tr>
            </a:tbl>
          </a:graphicData>
        </a:graphic>
      </p:graphicFrame>
      <p:pic>
        <p:nvPicPr>
          <p:cNvPr id="11" name="Picture 10" descr="Logo, company name&#10;&#10;Description automatically generated">
            <a:extLst>
              <a:ext uri="{FF2B5EF4-FFF2-40B4-BE49-F238E27FC236}">
                <a16:creationId xmlns:a16="http://schemas.microsoft.com/office/drawing/2014/main" id="{D6BC0209-DE2F-A598-28C2-E442EF6E569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12902" y="1319325"/>
            <a:ext cx="1554404" cy="1266839"/>
          </a:xfrm>
          <a:prstGeom prst="rect">
            <a:avLst/>
          </a:prstGeom>
        </p:spPr>
      </p:pic>
    </p:spTree>
    <p:extLst>
      <p:ext uri="{BB962C8B-B14F-4D97-AF65-F5344CB8AC3E}">
        <p14:creationId xmlns:p14="http://schemas.microsoft.com/office/powerpoint/2010/main" val="4268127359"/>
      </p:ext>
    </p:extLst>
  </p:cSld>
  <p:clrMapOvr>
    <a:masterClrMapping/>
  </p:clrMapOvr>
</p:sld>
</file>

<file path=ppt/theme/theme1.xml><?xml version="1.0" encoding="utf-8"?>
<a:theme xmlns:a="http://schemas.openxmlformats.org/drawingml/2006/main" name="Enlist Presentation Template - FINAL">
  <a:themeElements>
    <a:clrScheme name="Custom 2">
      <a:dk1>
        <a:srgbClr val="000000"/>
      </a:dk1>
      <a:lt1>
        <a:srgbClr val="FFFFFF"/>
      </a:lt1>
      <a:dk2>
        <a:srgbClr val="7F7F7F"/>
      </a:dk2>
      <a:lt2>
        <a:srgbClr val="FFFFFF"/>
      </a:lt2>
      <a:accent1>
        <a:srgbClr val="007C92"/>
      </a:accent1>
      <a:accent2>
        <a:srgbClr val="58A618"/>
      </a:accent2>
      <a:accent3>
        <a:srgbClr val="7F7F7F"/>
      </a:accent3>
      <a:accent4>
        <a:srgbClr val="3EB1C8"/>
      </a:accent4>
      <a:accent5>
        <a:srgbClr val="96A797"/>
      </a:accent5>
      <a:accent6>
        <a:srgbClr val="6C4D23"/>
      </a:accent6>
      <a:hlink>
        <a:srgbClr val="58A618"/>
      </a:hlink>
      <a:folHlink>
        <a:srgbClr val="007C92"/>
      </a:folHlink>
    </a:clrScheme>
    <a:fontScheme name="DAS">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solidFill>
          <a:schemeClr val="accent1"/>
        </a:solidFill>
        <a:ln w="9525" cap="flat" cmpd="sng" algn="ctr">
          <a:solidFill>
            <a:schemeClr val="tx1"/>
          </a:solidFill>
          <a:prstDash val="solid"/>
          <a:round/>
          <a:headEnd type="none" w="med" len="med"/>
          <a:tailEnd type="none" w="med" len="med"/>
        </a:ln>
        <a:effectLst/>
      </a:spPr>
      <a:body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ader Rutter 1">
    <a:dk1>
      <a:srgbClr val="FFFFFF"/>
    </a:dk1>
    <a:lt1>
      <a:srgbClr val="2A2D34"/>
    </a:lt1>
    <a:dk2>
      <a:srgbClr val="FFFFFF"/>
    </a:dk2>
    <a:lt2>
      <a:srgbClr val="2A2D34"/>
    </a:lt2>
    <a:accent1>
      <a:srgbClr val="00A9CE"/>
    </a:accent1>
    <a:accent2>
      <a:srgbClr val="9ADBE8"/>
    </a:accent2>
    <a:accent3>
      <a:srgbClr val="43B02A"/>
    </a:accent3>
    <a:accent4>
      <a:srgbClr val="C4D600"/>
    </a:accent4>
    <a:accent5>
      <a:srgbClr val="F68D2E"/>
    </a:accent5>
    <a:accent6>
      <a:srgbClr val="F7CC02"/>
    </a:accent6>
    <a:hlink>
      <a:srgbClr val="0086BF"/>
    </a:hlink>
    <a:folHlink>
      <a:srgbClr val="4EC3E0"/>
    </a:folHlink>
  </a:clrScheme>
  <a:fontScheme name="Tw Cen MT-Rockwell">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1885</TotalTime>
  <Words>3951</Words>
  <Application>Microsoft Office PowerPoint</Application>
  <PresentationFormat>Widescreen</PresentationFormat>
  <Paragraphs>450</Paragraphs>
  <Slides>51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vt:lpstr>
      <vt:lpstr>Arial Black</vt:lpstr>
      <vt:lpstr>Courier New</vt:lpstr>
      <vt:lpstr>GilroyExtraBold</vt:lpstr>
      <vt:lpstr>HelveticaNowTextRegular</vt:lpstr>
      <vt:lpstr>Rockwell</vt:lpstr>
      <vt:lpstr>Tahoma</vt:lpstr>
      <vt:lpstr>Wingdings</vt:lpstr>
      <vt:lpstr>Enlist Presentation Template - FINAL</vt:lpstr>
      <vt:lpstr>Enlist Weed Control System Update</vt:lpstr>
      <vt:lpstr>Enlist Topics</vt:lpstr>
      <vt:lpstr>Enlist® System Update</vt:lpstr>
      <vt:lpstr>Enlist® Weed Control System – Growing For The Future</vt:lpstr>
      <vt:lpstr>Enlist® weed control system is changing the trait herbicide game</vt:lpstr>
      <vt:lpstr>2022 – Enlist® weed control system  Growth continues to accelerate!</vt:lpstr>
      <vt:lpstr>Enlist® cotton</vt:lpstr>
      <vt:lpstr>Enlist® corn</vt:lpstr>
      <vt:lpstr>Enlist E3® Soybeans</vt:lpstr>
      <vt:lpstr>Enlist® Herbicide Update</vt:lpstr>
      <vt:lpstr>Preferred glufosinate: Liberty® herbicide</vt:lpstr>
      <vt:lpstr>Enlist® Weed control system Update</vt:lpstr>
      <vt:lpstr>Enlist Weed Control System</vt:lpstr>
      <vt:lpstr>Exceptional weed control to fit your needs</vt:lpstr>
      <vt:lpstr>Enlist® Weed Control System is Continuing To Win!!</vt:lpstr>
      <vt:lpstr>Enlist® Ahead  commitment to stewardship</vt:lpstr>
      <vt:lpstr>Enlist® Ahead: a pillar of the system from the beginning</vt:lpstr>
      <vt:lpstr>Trait Longevity through Sound Education</vt:lpstr>
      <vt:lpstr>Authorized 2,4-D herbicide for use with  Enlist® crops</vt:lpstr>
      <vt:lpstr>Best Practices – Coverage &amp; Control</vt:lpstr>
      <vt:lpstr>Wind directional buffers to protect sensitive areas</vt:lpstr>
      <vt:lpstr>Find More Resources at Enlist.com</vt:lpstr>
      <vt:lpstr>Weed management with  the Enlist® system</vt:lpstr>
      <vt:lpstr>Designing a program approach in Enlist E3® soybeans</vt:lpstr>
      <vt:lpstr>NO cross-tolerance between Enlist E3® soybeans and Xtend®</vt:lpstr>
      <vt:lpstr>Designing a program approach in Enlist Cotton</vt:lpstr>
      <vt:lpstr>Designing a program approach in Enlist Corn</vt:lpstr>
      <vt:lpstr>Tank-mix Options: Glyphosate or Liberty® Herbicide?</vt:lpstr>
      <vt:lpstr>Check EnlistTankMix.com for tank mixes</vt:lpstr>
      <vt:lpstr>Enlist® herbicides Characteristics</vt:lpstr>
      <vt:lpstr>Enlist® herbicides: 2,4-D choline with Colex-D® technology</vt:lpstr>
      <vt:lpstr>Types of off-target movement</vt:lpstr>
      <vt:lpstr>In-field research confirms inherent low volatility of 2,4-D choline</vt:lpstr>
      <vt:lpstr>Key Differentiation: Near-zero volatility</vt:lpstr>
      <vt:lpstr>Key Differentiation: Stability enables tank-mix partners</vt:lpstr>
      <vt:lpstr>Reduction of drift potential</vt:lpstr>
      <vt:lpstr>Key Differentiation: Tank-mix partners</vt:lpstr>
      <vt:lpstr>Enlist® Herbicide Label Highlights</vt:lpstr>
      <vt:lpstr>Comparing trait herbicide systems</vt:lpstr>
      <vt:lpstr>Application Guide</vt:lpstr>
      <vt:lpstr>Know the compatible crops</vt:lpstr>
      <vt:lpstr>Sensitive area buffers</vt:lpstr>
      <vt:lpstr>Spray GPA, Nozzles and Pressure</vt:lpstr>
      <vt:lpstr>Sprayer cleanout – sanitizing all equipment</vt:lpstr>
      <vt:lpstr>Farmer feedback</vt:lpstr>
      <vt:lpstr>Experiencing Enlist</vt:lpstr>
      <vt:lpstr>Experiencing Enlist</vt:lpstr>
      <vt:lpstr>Experiencing Enlist</vt:lpstr>
      <vt:lpstr>Enlist® Weed Control System is Continuing To Win!!</vt:lpstr>
      <vt:lpstr>Find More Resources at Enlist.com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Stefanski</dc:creator>
  <cp:lastModifiedBy>Carroll, Rachel</cp:lastModifiedBy>
  <cp:revision>47</cp:revision>
  <dcterms:created xsi:type="dcterms:W3CDTF">2017-09-19T21:28:04Z</dcterms:created>
  <dcterms:modified xsi:type="dcterms:W3CDTF">2023-06-12T14:42:41Z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ca7f1c0-ceb4-4153-a747-857e00e0fbb7_Enabled">
    <vt:lpwstr>true</vt:lpwstr>
  </property>
  <property fmtid="{D5CDD505-2E9C-101B-9397-08002B2CF9AE}" pid="3" name="MSIP_Label_aca7f1c0-ceb4-4153-a747-857e00e0fbb7_SetDate">
    <vt:lpwstr>2023-06-09T13:55:15Z</vt:lpwstr>
  </property>
  <property fmtid="{D5CDD505-2E9C-101B-9397-08002B2CF9AE}" pid="4" name="MSIP_Label_aca7f1c0-ceb4-4153-a747-857e00e0fbb7_Method">
    <vt:lpwstr>Privileged</vt:lpwstr>
  </property>
  <property fmtid="{D5CDD505-2E9C-101B-9397-08002B2CF9AE}" pid="5" name="MSIP_Label_aca7f1c0-ceb4-4153-a747-857e00e0fbb7_Name">
    <vt:lpwstr>Unrestricted</vt:lpwstr>
  </property>
  <property fmtid="{D5CDD505-2E9C-101B-9397-08002B2CF9AE}" pid="6" name="MSIP_Label_aca7f1c0-ceb4-4153-a747-857e00e0fbb7_SiteId">
    <vt:lpwstr>3e20ecb2-9cb0-4df1-ad7b-914e31dcdda4</vt:lpwstr>
  </property>
  <property fmtid="{D5CDD505-2E9C-101B-9397-08002B2CF9AE}" pid="7" name="MSIP_Label_aca7f1c0-ceb4-4153-a747-857e00e0fbb7_ActionId">
    <vt:lpwstr>07040aab-f62e-4555-9270-77f38dbd3350</vt:lpwstr>
  </property>
  <property fmtid="{D5CDD505-2E9C-101B-9397-08002B2CF9AE}" pid="8" name="MSIP_Label_aca7f1c0-ceb4-4153-a747-857e00e0fbb7_ContentBits">
    <vt:lpwstr>0</vt:lpwstr>
  </property>
</Properties>
</file>